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5" r:id="rId2"/>
    <p:sldId id="309" r:id="rId3"/>
    <p:sldId id="323" r:id="rId4"/>
    <p:sldId id="310" r:id="rId5"/>
    <p:sldId id="311" r:id="rId6"/>
    <p:sldId id="312" r:id="rId7"/>
    <p:sldId id="314" r:id="rId8"/>
    <p:sldId id="331" r:id="rId9"/>
    <p:sldId id="332" r:id="rId10"/>
    <p:sldId id="333" r:id="rId11"/>
    <p:sldId id="334" r:id="rId12"/>
    <p:sldId id="317" r:id="rId13"/>
    <p:sldId id="327" r:id="rId14"/>
    <p:sldId id="318" r:id="rId15"/>
    <p:sldId id="328" r:id="rId16"/>
    <p:sldId id="329" r:id="rId17"/>
    <p:sldId id="330" r:id="rId18"/>
    <p:sldId id="319" r:id="rId19"/>
  </p:sldIdLst>
  <p:sldSz cx="12192000" cy="6858000"/>
  <p:notesSz cx="7010400" cy="92964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BB4"/>
    <a:srgbClr val="2786C0"/>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94341" autoAdjust="0"/>
  </p:normalViewPr>
  <p:slideViewPr>
    <p:cSldViewPr snapToGrid="0">
      <p:cViewPr varScale="1">
        <p:scale>
          <a:sx n="123" d="100"/>
          <a:sy n="123" d="100"/>
        </p:scale>
        <p:origin x="800" y="192"/>
      </p:cViewPr>
      <p:guideLst>
        <p:guide orient="horz" pos="2160"/>
        <p:guide pos="3840"/>
      </p:guideLst>
    </p:cSldViewPr>
  </p:slideViewPr>
  <p:notesTextViewPr>
    <p:cViewPr>
      <p:scale>
        <a:sx n="1" d="1"/>
        <a:sy n="1" d="1"/>
      </p:scale>
      <p:origin x="0" y="0"/>
    </p:cViewPr>
  </p:notesTextViewPr>
  <p:sorterViewPr>
    <p:cViewPr>
      <p:scale>
        <a:sx n="100" d="100"/>
        <a:sy n="100" d="100"/>
      </p:scale>
      <p:origin x="0" y="582"/>
    </p:cViewPr>
  </p:sorterViewPr>
  <p:notesViewPr>
    <p:cSldViewPr snapToGrid="0">
      <p:cViewPr varScale="1">
        <p:scale>
          <a:sx n="55" d="100"/>
          <a:sy n="55" d="100"/>
        </p:scale>
        <p:origin x="-2832"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contreras\AppData\Local\Microsoft\Windows\Temporary%20Internet%20Files\Content.Outlook\5XEKGSH5\Copia%20de%20grafica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ccontreras\AppData\Local\Microsoft\Windows\Temporary%20Internet%20Files\Content.Outlook\5XEKGSH5\Copia%20de%20grafica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contreras\AppData\Local\Microsoft\Windows\Temporary%20Internet%20Files\Content.Outlook\5XEKGSH5\Copia%20de%20grafica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ccontreras\AppData\Local\Microsoft\Windows\Temporary%20Internet%20Files\Content.Outlook\5XEKGSH5\Copia%20de%20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s-GT" sz="1200" dirty="0"/>
              <a:t>Ejecución Presupuestaria </a:t>
            </a:r>
          </a:p>
          <a:p>
            <a:pPr>
              <a:defRPr sz="1200"/>
            </a:pPr>
            <a:r>
              <a:rPr lang="es-GT" sz="1200" dirty="0"/>
              <a:t>Grupo de Gasto </a:t>
            </a:r>
          </a:p>
          <a:p>
            <a:pPr>
              <a:defRPr sz="1200"/>
            </a:pPr>
            <a:r>
              <a:rPr lang="es-GT" sz="1000" dirty="0"/>
              <a:t>(en millones de Quetzales)</a:t>
            </a:r>
          </a:p>
        </c:rich>
      </c:tx>
      <c:layout>
        <c:manualLayout>
          <c:xMode val="edge"/>
          <c:yMode val="edge"/>
          <c:x val="0.42025964644327718"/>
          <c:y val="0.13767570720326625"/>
        </c:manualLayout>
      </c:layout>
      <c:overlay val="1"/>
    </c:title>
    <c:autoTitleDeleted val="0"/>
    <c:plotArea>
      <c:layout>
        <c:manualLayout>
          <c:layoutTarget val="inner"/>
          <c:xMode val="edge"/>
          <c:yMode val="edge"/>
          <c:x val="0.16142140486190931"/>
          <c:y val="0.10928651159984312"/>
          <c:w val="0.78537708282215435"/>
          <c:h val="0.7149322713971098"/>
        </c:manualLayout>
      </c:layout>
      <c:barChart>
        <c:barDir val="col"/>
        <c:grouping val="clustered"/>
        <c:varyColors val="0"/>
        <c:ser>
          <c:idx val="0"/>
          <c:order val="0"/>
          <c:tx>
            <c:strRef>
              <c:f>Hoja1!$W$4</c:f>
              <c:strCache>
                <c:ptCount val="1"/>
                <c:pt idx="0">
                  <c:v>Asignado</c:v>
                </c:pt>
              </c:strCache>
            </c:strRef>
          </c:tx>
          <c:spPr>
            <a:solidFill>
              <a:schemeClr val="tx2"/>
            </a:solidFill>
          </c:spPr>
          <c:invertIfNegative val="0"/>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Hoja1!$W$5:$W$10</c:f>
              <c:numCache>
                <c:formatCode>#,##0.00</c:formatCode>
                <c:ptCount val="6"/>
                <c:pt idx="0">
                  <c:v>266640012</c:v>
                </c:pt>
                <c:pt idx="1">
                  <c:v>67914977</c:v>
                </c:pt>
                <c:pt idx="2">
                  <c:v>23631108</c:v>
                </c:pt>
                <c:pt idx="3">
                  <c:v>10803961</c:v>
                </c:pt>
                <c:pt idx="4">
                  <c:v>11849942</c:v>
                </c:pt>
                <c:pt idx="5">
                  <c:v>400000</c:v>
                </c:pt>
              </c:numCache>
            </c:numRef>
          </c:val>
          <c:extLst>
            <c:ext xmlns:c16="http://schemas.microsoft.com/office/drawing/2014/chart" uri="{C3380CC4-5D6E-409C-BE32-E72D297353CC}">
              <c16:uniqueId val="{00000000-F205-8B4C-9B60-E457FCE2C85F}"/>
            </c:ext>
          </c:extLst>
        </c:ser>
        <c:ser>
          <c:idx val="1"/>
          <c:order val="1"/>
          <c:tx>
            <c:strRef>
              <c:f>Hoja1!$X$4</c:f>
              <c:strCache>
                <c:ptCount val="1"/>
                <c:pt idx="0">
                  <c:v>Vigente</c:v>
                </c:pt>
              </c:strCache>
            </c:strRef>
          </c:tx>
          <c:spPr>
            <a:solidFill>
              <a:schemeClr val="accent1">
                <a:lumMod val="60000"/>
                <a:lumOff val="40000"/>
              </a:schemeClr>
            </a:solidFill>
          </c:spPr>
          <c:invertIfNegative val="0"/>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Hoja1!$X$5:$X$10</c:f>
              <c:numCache>
                <c:formatCode>#,##0.00</c:formatCode>
                <c:ptCount val="6"/>
                <c:pt idx="0">
                  <c:v>268504412</c:v>
                </c:pt>
                <c:pt idx="1">
                  <c:v>65971899</c:v>
                </c:pt>
                <c:pt idx="2">
                  <c:v>22446632</c:v>
                </c:pt>
                <c:pt idx="3">
                  <c:v>12022965</c:v>
                </c:pt>
                <c:pt idx="4">
                  <c:v>11891092</c:v>
                </c:pt>
                <c:pt idx="5">
                  <c:v>403000</c:v>
                </c:pt>
              </c:numCache>
            </c:numRef>
          </c:val>
          <c:extLst>
            <c:ext xmlns:c16="http://schemas.microsoft.com/office/drawing/2014/chart" uri="{C3380CC4-5D6E-409C-BE32-E72D297353CC}">
              <c16:uniqueId val="{00000001-F205-8B4C-9B60-E457FCE2C85F}"/>
            </c:ext>
          </c:extLst>
        </c:ser>
        <c:ser>
          <c:idx val="2"/>
          <c:order val="2"/>
          <c:tx>
            <c:strRef>
              <c:f>Hoja1!$AC$4</c:f>
              <c:strCache>
                <c:ptCount val="1"/>
                <c:pt idx="0">
                  <c:v>Ejecutado</c:v>
                </c:pt>
              </c:strCache>
            </c:strRef>
          </c:tx>
          <c:spPr>
            <a:solidFill>
              <a:schemeClr val="accent3">
                <a:lumMod val="50000"/>
              </a:schemeClr>
            </a:solidFill>
          </c:spPr>
          <c:invertIfNegative val="0"/>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Hoja1!$AC$5:$AC$10</c:f>
              <c:numCache>
                <c:formatCode>#,##0.00</c:formatCode>
                <c:ptCount val="6"/>
                <c:pt idx="0">
                  <c:v>73043585.790000007</c:v>
                </c:pt>
                <c:pt idx="1">
                  <c:v>5963589.3799999999</c:v>
                </c:pt>
                <c:pt idx="2">
                  <c:v>1583271.81</c:v>
                </c:pt>
                <c:pt idx="3">
                  <c:v>782019.77</c:v>
                </c:pt>
                <c:pt idx="4">
                  <c:v>8495787.1899999995</c:v>
                </c:pt>
                <c:pt idx="5">
                  <c:v>402541.33</c:v>
                </c:pt>
              </c:numCache>
            </c:numRef>
          </c:val>
          <c:extLst>
            <c:ext xmlns:c16="http://schemas.microsoft.com/office/drawing/2014/chart" uri="{C3380CC4-5D6E-409C-BE32-E72D297353CC}">
              <c16:uniqueId val="{00000002-F205-8B4C-9B60-E457FCE2C85F}"/>
            </c:ext>
          </c:extLst>
        </c:ser>
        <c:ser>
          <c:idx val="3"/>
          <c:order val="3"/>
          <c:tx>
            <c:strRef>
              <c:f>Hoja1!$AD$4</c:f>
              <c:strCache>
                <c:ptCount val="1"/>
                <c:pt idx="0">
                  <c:v>Saldo por ejecutar</c:v>
                </c:pt>
              </c:strCache>
            </c:strRef>
          </c:tx>
          <c:spPr>
            <a:solidFill>
              <a:schemeClr val="accent3">
                <a:lumMod val="75000"/>
              </a:schemeClr>
            </a:solidFill>
          </c:spPr>
          <c:invertIfNegative val="0"/>
          <c:cat>
            <c:strRef>
              <c:f>Hoja1!$U$5:$U$10</c:f>
              <c:strCache>
                <c:ptCount val="6"/>
                <c:pt idx="0">
                  <c:v>Grupo 000 "SERVICIOS PERSONALES"</c:v>
                </c:pt>
                <c:pt idx="1">
                  <c:v>Grupo 100 "SERVICIOS NO PERSONALES"</c:v>
                </c:pt>
                <c:pt idx="2">
                  <c:v>Grupo 200 "MATERIALES Y SUMINISTROS"</c:v>
                </c:pt>
                <c:pt idx="3">
                  <c:v>Grupo 300 "PROPIEDAD, PLANTA, EQUIPO E INTANGIBLES"</c:v>
                </c:pt>
                <c:pt idx="4">
                  <c:v>Grupo 400 "TRANSFERENCIAS CORRIENTES"</c:v>
                </c:pt>
                <c:pt idx="5">
                  <c:v>Grupo 900 "ASIGNACIONES GLOBALES"</c:v>
                </c:pt>
              </c:strCache>
            </c:strRef>
          </c:cat>
          <c:val>
            <c:numRef>
              <c:f>Hoja1!$AD$5:$AD$10</c:f>
              <c:numCache>
                <c:formatCode>#,##0.00</c:formatCode>
                <c:ptCount val="6"/>
                <c:pt idx="0">
                  <c:v>195460826.20999998</c:v>
                </c:pt>
                <c:pt idx="1">
                  <c:v>60008309.619999997</c:v>
                </c:pt>
                <c:pt idx="2">
                  <c:v>20863360.190000001</c:v>
                </c:pt>
                <c:pt idx="3">
                  <c:v>11240945.23</c:v>
                </c:pt>
                <c:pt idx="4">
                  <c:v>3395304.8100000005</c:v>
                </c:pt>
                <c:pt idx="5">
                  <c:v>458.6699999999837</c:v>
                </c:pt>
              </c:numCache>
            </c:numRef>
          </c:val>
          <c:extLst>
            <c:ext xmlns:c16="http://schemas.microsoft.com/office/drawing/2014/chart" uri="{C3380CC4-5D6E-409C-BE32-E72D297353CC}">
              <c16:uniqueId val="{00000003-F205-8B4C-9B60-E457FCE2C85F}"/>
            </c:ext>
          </c:extLst>
        </c:ser>
        <c:dLbls>
          <c:showLegendKey val="0"/>
          <c:showVal val="0"/>
          <c:showCatName val="0"/>
          <c:showSerName val="0"/>
          <c:showPercent val="0"/>
          <c:showBubbleSize val="0"/>
        </c:dLbls>
        <c:gapWidth val="96"/>
        <c:overlap val="-10"/>
        <c:axId val="122269696"/>
        <c:axId val="122271232"/>
      </c:barChart>
      <c:catAx>
        <c:axId val="122269696"/>
        <c:scaling>
          <c:orientation val="minMax"/>
        </c:scaling>
        <c:delete val="0"/>
        <c:axPos val="b"/>
        <c:numFmt formatCode="General" sourceLinked="0"/>
        <c:majorTickMark val="out"/>
        <c:minorTickMark val="none"/>
        <c:tickLblPos val="nextTo"/>
        <c:txPr>
          <a:bodyPr/>
          <a:lstStyle/>
          <a:p>
            <a:pPr>
              <a:defRPr sz="900"/>
            </a:pPr>
            <a:endParaRPr lang="es-GT"/>
          </a:p>
        </c:txPr>
        <c:crossAx val="122271232"/>
        <c:crosses val="autoZero"/>
        <c:auto val="1"/>
        <c:lblAlgn val="ctr"/>
        <c:lblOffset val="100"/>
        <c:noMultiLvlLbl val="0"/>
      </c:catAx>
      <c:valAx>
        <c:axId val="122271232"/>
        <c:scaling>
          <c:orientation val="minMax"/>
        </c:scaling>
        <c:delete val="0"/>
        <c:axPos val="l"/>
        <c:title>
          <c:tx>
            <c:rich>
              <a:bodyPr rot="-5400000" vert="horz"/>
              <a:lstStyle/>
              <a:p>
                <a:pPr>
                  <a:defRPr sz="1000"/>
                </a:pPr>
                <a:r>
                  <a:rPr lang="es-GT" sz="1000" b="0" dirty="0"/>
                  <a:t>Millones de Quetzales</a:t>
                </a:r>
              </a:p>
            </c:rich>
          </c:tx>
          <c:layout>
            <c:manualLayout>
              <c:xMode val="edge"/>
              <c:yMode val="edge"/>
              <c:x val="5.0447157408076287E-2"/>
              <c:y val="0.29451968503937009"/>
            </c:manualLayout>
          </c:layout>
          <c:overlay val="0"/>
        </c:title>
        <c:numFmt formatCode="#,##0.00" sourceLinked="1"/>
        <c:majorTickMark val="out"/>
        <c:minorTickMark val="none"/>
        <c:tickLblPos val="nextTo"/>
        <c:txPr>
          <a:bodyPr/>
          <a:lstStyle/>
          <a:p>
            <a:pPr>
              <a:defRPr sz="800"/>
            </a:pPr>
            <a:endParaRPr lang="es-GT"/>
          </a:p>
        </c:txPr>
        <c:crossAx val="122269696"/>
        <c:crosses val="autoZero"/>
        <c:crossBetween val="between"/>
      </c:valAx>
    </c:plotArea>
    <c:legend>
      <c:legendPos val="r"/>
      <c:layout>
        <c:manualLayout>
          <c:xMode val="edge"/>
          <c:yMode val="edge"/>
          <c:x val="0.83098554194487162"/>
          <c:y val="0.2708570563294973"/>
          <c:w val="0.14381430532192649"/>
          <c:h val="0.37342095699576017"/>
        </c:manualLayout>
      </c:layout>
      <c:overlay val="0"/>
      <c:txPr>
        <a:bodyPr/>
        <a:lstStyle/>
        <a:p>
          <a:pPr>
            <a:defRPr sz="1000"/>
          </a:pPr>
          <a:endParaRPr lang="es-GT"/>
        </a:p>
      </c:txPr>
    </c:legend>
    <c:plotVisOnly val="1"/>
    <c:dispBlanksAs val="gap"/>
    <c:showDLblsOverMax val="0"/>
  </c:chart>
  <c:spPr>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GT" sz="1200" dirty="0"/>
              <a:t>Ejecución Presupuestaria </a:t>
            </a:r>
          </a:p>
          <a:p>
            <a:pPr>
              <a:defRPr/>
            </a:pPr>
            <a:r>
              <a:rPr lang="es-GT" sz="1200" dirty="0"/>
              <a:t>Grupo de Gasto 00</a:t>
            </a:r>
            <a:r>
              <a:rPr lang="es-GT" sz="1200" baseline="0" dirty="0"/>
              <a:t>: Servicios Personales</a:t>
            </a:r>
          </a:p>
          <a:p>
            <a:pPr>
              <a:defRPr/>
            </a:pPr>
            <a:r>
              <a:rPr lang="es-GT" sz="1000" baseline="0" dirty="0"/>
              <a:t>(en millones de Quetzales)</a:t>
            </a:r>
            <a:endParaRPr lang="es-GT" sz="1000" dirty="0"/>
          </a:p>
        </c:rich>
      </c:tx>
      <c:layout>
        <c:manualLayout>
          <c:xMode val="edge"/>
          <c:yMode val="edge"/>
          <c:x val="0.3614987549633219"/>
          <c:y val="3.7650662311382088E-2"/>
        </c:manualLayout>
      </c:layout>
      <c:overlay val="0"/>
    </c:title>
    <c:autoTitleDeleted val="0"/>
    <c:plotArea>
      <c:layout>
        <c:manualLayout>
          <c:layoutTarget val="inner"/>
          <c:xMode val="edge"/>
          <c:yMode val="edge"/>
          <c:x val="0.20739765659506262"/>
          <c:y val="0.22700577763242855"/>
          <c:w val="0.67266119707064587"/>
          <c:h val="0.62233671270324431"/>
        </c:manualLayout>
      </c:layout>
      <c:barChart>
        <c:barDir val="col"/>
        <c:grouping val="clustered"/>
        <c:varyColors val="0"/>
        <c:ser>
          <c:idx val="0"/>
          <c:order val="0"/>
          <c:spPr>
            <a:solidFill>
              <a:schemeClr val="tx2"/>
            </a:solidFill>
          </c:spPr>
          <c:invertIfNegative val="0"/>
          <c:dPt>
            <c:idx val="1"/>
            <c:invertIfNegative val="0"/>
            <c:bubble3D val="0"/>
            <c:spPr>
              <a:solidFill>
                <a:schemeClr val="accent1">
                  <a:lumMod val="60000"/>
                  <a:lumOff val="40000"/>
                </a:schemeClr>
              </a:solidFill>
            </c:spPr>
            <c:extLst>
              <c:ext xmlns:c16="http://schemas.microsoft.com/office/drawing/2014/chart" uri="{C3380CC4-5D6E-409C-BE32-E72D297353CC}">
                <c16:uniqueId val="{00000001-B01E-924D-BC1F-28C4FB5F0B5A}"/>
              </c:ext>
            </c:extLst>
          </c:dPt>
          <c:dPt>
            <c:idx val="2"/>
            <c:invertIfNegative val="0"/>
            <c:bubble3D val="0"/>
            <c:spPr>
              <a:solidFill>
                <a:schemeClr val="accent3">
                  <a:lumMod val="50000"/>
                </a:schemeClr>
              </a:solidFill>
            </c:spPr>
            <c:extLst>
              <c:ext xmlns:c16="http://schemas.microsoft.com/office/drawing/2014/chart" uri="{C3380CC4-5D6E-409C-BE32-E72D297353CC}">
                <c16:uniqueId val="{00000003-B01E-924D-BC1F-28C4FB5F0B5A}"/>
              </c:ext>
            </c:extLst>
          </c:dPt>
          <c:dPt>
            <c:idx val="3"/>
            <c:invertIfNegative val="0"/>
            <c:bubble3D val="0"/>
            <c:spPr>
              <a:solidFill>
                <a:schemeClr val="accent3"/>
              </a:solidFill>
            </c:spPr>
            <c:extLst>
              <c:ext xmlns:c16="http://schemas.microsoft.com/office/drawing/2014/chart" uri="{C3380CC4-5D6E-409C-BE32-E72D297353CC}">
                <c16:uniqueId val="{00000005-B01E-924D-BC1F-28C4FB5F0B5A}"/>
              </c:ext>
            </c:extLst>
          </c:dPt>
          <c:cat>
            <c:strRef>
              <c:f>Hoja1!$E$11:$H$11</c:f>
              <c:strCache>
                <c:ptCount val="4"/>
                <c:pt idx="0">
                  <c:v>Asignado</c:v>
                </c:pt>
                <c:pt idx="1">
                  <c:v>Vigente</c:v>
                </c:pt>
                <c:pt idx="2">
                  <c:v>Ejecutado</c:v>
                </c:pt>
                <c:pt idx="3">
                  <c:v>Saldo por ejecutar</c:v>
                </c:pt>
              </c:strCache>
            </c:strRef>
          </c:cat>
          <c:val>
            <c:numRef>
              <c:f>Hoja1!$E$12:$H$12</c:f>
              <c:numCache>
                <c:formatCode>#,##0.00</c:formatCode>
                <c:ptCount val="4"/>
                <c:pt idx="0">
                  <c:v>266640012</c:v>
                </c:pt>
                <c:pt idx="1">
                  <c:v>268504412</c:v>
                </c:pt>
                <c:pt idx="2">
                  <c:v>73043585.790000007</c:v>
                </c:pt>
                <c:pt idx="3">
                  <c:v>195460826.20999998</c:v>
                </c:pt>
              </c:numCache>
            </c:numRef>
          </c:val>
          <c:extLst>
            <c:ext xmlns:c16="http://schemas.microsoft.com/office/drawing/2014/chart" uri="{C3380CC4-5D6E-409C-BE32-E72D297353CC}">
              <c16:uniqueId val="{00000006-B01E-924D-BC1F-28C4FB5F0B5A}"/>
            </c:ext>
          </c:extLst>
        </c:ser>
        <c:dLbls>
          <c:showLegendKey val="0"/>
          <c:showVal val="0"/>
          <c:showCatName val="0"/>
          <c:showSerName val="0"/>
          <c:showPercent val="0"/>
          <c:showBubbleSize val="0"/>
        </c:dLbls>
        <c:gapWidth val="150"/>
        <c:axId val="128595456"/>
        <c:axId val="128596992"/>
      </c:barChart>
      <c:catAx>
        <c:axId val="128595456"/>
        <c:scaling>
          <c:orientation val="minMax"/>
        </c:scaling>
        <c:delete val="0"/>
        <c:axPos val="b"/>
        <c:numFmt formatCode="General" sourceLinked="1"/>
        <c:majorTickMark val="out"/>
        <c:minorTickMark val="none"/>
        <c:tickLblPos val="nextTo"/>
        <c:txPr>
          <a:bodyPr/>
          <a:lstStyle/>
          <a:p>
            <a:pPr>
              <a:defRPr sz="1000"/>
            </a:pPr>
            <a:endParaRPr lang="es-GT"/>
          </a:p>
        </c:txPr>
        <c:crossAx val="128596992"/>
        <c:crosses val="autoZero"/>
        <c:auto val="1"/>
        <c:lblAlgn val="ctr"/>
        <c:lblOffset val="100"/>
        <c:noMultiLvlLbl val="0"/>
      </c:catAx>
      <c:valAx>
        <c:axId val="128596992"/>
        <c:scaling>
          <c:orientation val="minMax"/>
        </c:scaling>
        <c:delete val="0"/>
        <c:axPos val="l"/>
        <c:title>
          <c:tx>
            <c:rich>
              <a:bodyPr rot="-5400000" vert="horz"/>
              <a:lstStyle/>
              <a:p>
                <a:pPr>
                  <a:defRPr sz="900" b="0"/>
                </a:pPr>
                <a:r>
                  <a:rPr lang="en-US" sz="900" b="0" dirty="0"/>
                  <a:t> Millones de Quetzales </a:t>
                </a:r>
              </a:p>
            </c:rich>
          </c:tx>
          <c:layout>
            <c:manualLayout>
              <c:xMode val="edge"/>
              <c:yMode val="edge"/>
              <c:x val="2.9837862307012623E-2"/>
              <c:y val="0.36516012175794321"/>
            </c:manualLayout>
          </c:layout>
          <c:overlay val="0"/>
        </c:title>
        <c:numFmt formatCode="#,##0.00" sourceLinked="1"/>
        <c:majorTickMark val="out"/>
        <c:minorTickMark val="none"/>
        <c:tickLblPos val="nextTo"/>
        <c:txPr>
          <a:bodyPr/>
          <a:lstStyle/>
          <a:p>
            <a:pPr>
              <a:defRPr sz="1000"/>
            </a:pPr>
            <a:endParaRPr lang="es-GT"/>
          </a:p>
        </c:txPr>
        <c:crossAx val="128595456"/>
        <c:crosses val="autoZero"/>
        <c:crossBetween val="between"/>
      </c:valAx>
    </c:plotArea>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GT" sz="1200" dirty="0"/>
              <a:t>Ejecución Presupuestaria </a:t>
            </a:r>
          </a:p>
          <a:p>
            <a:pPr>
              <a:defRPr/>
            </a:pPr>
            <a:r>
              <a:rPr lang="es-GT" sz="1200" dirty="0"/>
              <a:t>Grupo de Gasto 300: Propiedad,</a:t>
            </a:r>
            <a:r>
              <a:rPr lang="es-GT" sz="1200" baseline="0" dirty="0"/>
              <a:t> Planta, Equipo e Intangibles</a:t>
            </a:r>
          </a:p>
          <a:p>
            <a:pPr>
              <a:defRPr/>
            </a:pPr>
            <a:r>
              <a:rPr lang="es-GT" sz="1000" baseline="0" dirty="0"/>
              <a:t>(en millones de Quetzales)</a:t>
            </a:r>
            <a:endParaRPr lang="es-GT" sz="1000" dirty="0"/>
          </a:p>
        </c:rich>
      </c:tx>
      <c:layout>
        <c:manualLayout>
          <c:xMode val="edge"/>
          <c:yMode val="edge"/>
          <c:x val="0.32614892801321183"/>
          <c:y val="3.5618140755661359E-2"/>
        </c:manualLayout>
      </c:layout>
      <c:overlay val="0"/>
    </c:title>
    <c:autoTitleDeleted val="0"/>
    <c:plotArea>
      <c:layout>
        <c:manualLayout>
          <c:layoutTarget val="inner"/>
          <c:xMode val="edge"/>
          <c:yMode val="edge"/>
          <c:x val="0.20213514658357451"/>
          <c:y val="0.22206327225731473"/>
          <c:w val="0.66820635351615532"/>
          <c:h val="0.53653305421414466"/>
        </c:manualLayout>
      </c:layout>
      <c:barChart>
        <c:barDir val="col"/>
        <c:grouping val="clustered"/>
        <c:varyColors val="0"/>
        <c:ser>
          <c:idx val="0"/>
          <c:order val="0"/>
          <c:tx>
            <c:v>Grupo 300</c:v>
          </c:tx>
          <c:invertIfNegative val="0"/>
          <c:dPt>
            <c:idx val="0"/>
            <c:invertIfNegative val="0"/>
            <c:bubble3D val="0"/>
            <c:spPr>
              <a:solidFill>
                <a:schemeClr val="tx2"/>
              </a:solidFill>
            </c:spPr>
            <c:extLst>
              <c:ext xmlns:c16="http://schemas.microsoft.com/office/drawing/2014/chart" uri="{C3380CC4-5D6E-409C-BE32-E72D297353CC}">
                <c16:uniqueId val="{00000001-04E5-8943-A8DB-16E55CF7DCF3}"/>
              </c:ext>
            </c:extLst>
          </c:dPt>
          <c:dPt>
            <c:idx val="1"/>
            <c:invertIfNegative val="0"/>
            <c:bubble3D val="0"/>
            <c:spPr>
              <a:solidFill>
                <a:schemeClr val="accent1">
                  <a:lumMod val="60000"/>
                  <a:lumOff val="40000"/>
                </a:schemeClr>
              </a:solidFill>
            </c:spPr>
            <c:extLst>
              <c:ext xmlns:c16="http://schemas.microsoft.com/office/drawing/2014/chart" uri="{C3380CC4-5D6E-409C-BE32-E72D297353CC}">
                <c16:uniqueId val="{00000003-04E5-8943-A8DB-16E55CF7DCF3}"/>
              </c:ext>
            </c:extLst>
          </c:dPt>
          <c:dPt>
            <c:idx val="2"/>
            <c:invertIfNegative val="0"/>
            <c:bubble3D val="0"/>
            <c:spPr>
              <a:solidFill>
                <a:schemeClr val="accent3">
                  <a:lumMod val="50000"/>
                </a:schemeClr>
              </a:solidFill>
            </c:spPr>
            <c:extLst>
              <c:ext xmlns:c16="http://schemas.microsoft.com/office/drawing/2014/chart" uri="{C3380CC4-5D6E-409C-BE32-E72D297353CC}">
                <c16:uniqueId val="{00000005-04E5-8943-A8DB-16E55CF7DCF3}"/>
              </c:ext>
            </c:extLst>
          </c:dPt>
          <c:dPt>
            <c:idx val="3"/>
            <c:invertIfNegative val="0"/>
            <c:bubble3D val="0"/>
            <c:spPr>
              <a:solidFill>
                <a:schemeClr val="accent3"/>
              </a:solidFill>
            </c:spPr>
            <c:extLst>
              <c:ext xmlns:c16="http://schemas.microsoft.com/office/drawing/2014/chart" uri="{C3380CC4-5D6E-409C-BE32-E72D297353CC}">
                <c16:uniqueId val="{00000007-04E5-8943-A8DB-16E55CF7DCF3}"/>
              </c:ext>
            </c:extLst>
          </c:dPt>
          <c:cat>
            <c:strRef>
              <c:f>Hoja1!$E$23:$H$23</c:f>
              <c:strCache>
                <c:ptCount val="4"/>
                <c:pt idx="0">
                  <c:v>Asignado</c:v>
                </c:pt>
                <c:pt idx="1">
                  <c:v>Vigente</c:v>
                </c:pt>
                <c:pt idx="2">
                  <c:v>Ejecutado</c:v>
                </c:pt>
                <c:pt idx="3">
                  <c:v>Saldo por ejecutar</c:v>
                </c:pt>
              </c:strCache>
            </c:strRef>
          </c:cat>
          <c:val>
            <c:numRef>
              <c:f>Hoja1!$E$24:$H$24</c:f>
              <c:numCache>
                <c:formatCode>#,##0.00</c:formatCode>
                <c:ptCount val="4"/>
                <c:pt idx="0">
                  <c:v>10803961</c:v>
                </c:pt>
                <c:pt idx="1">
                  <c:v>12022965</c:v>
                </c:pt>
                <c:pt idx="2">
                  <c:v>782019.77</c:v>
                </c:pt>
                <c:pt idx="3">
                  <c:v>11240945.23</c:v>
                </c:pt>
              </c:numCache>
            </c:numRef>
          </c:val>
          <c:extLst>
            <c:ext xmlns:c16="http://schemas.microsoft.com/office/drawing/2014/chart" uri="{C3380CC4-5D6E-409C-BE32-E72D297353CC}">
              <c16:uniqueId val="{00000008-04E5-8943-A8DB-16E55CF7DCF3}"/>
            </c:ext>
          </c:extLst>
        </c:ser>
        <c:dLbls>
          <c:showLegendKey val="0"/>
          <c:showVal val="0"/>
          <c:showCatName val="0"/>
          <c:showSerName val="0"/>
          <c:showPercent val="0"/>
          <c:showBubbleSize val="0"/>
        </c:dLbls>
        <c:gapWidth val="150"/>
        <c:axId val="129711104"/>
        <c:axId val="129712896"/>
      </c:barChart>
      <c:catAx>
        <c:axId val="129711104"/>
        <c:scaling>
          <c:orientation val="minMax"/>
        </c:scaling>
        <c:delete val="0"/>
        <c:axPos val="b"/>
        <c:numFmt formatCode="General" sourceLinked="0"/>
        <c:majorTickMark val="out"/>
        <c:minorTickMark val="none"/>
        <c:tickLblPos val="nextTo"/>
        <c:txPr>
          <a:bodyPr/>
          <a:lstStyle/>
          <a:p>
            <a:pPr>
              <a:defRPr sz="800"/>
            </a:pPr>
            <a:endParaRPr lang="es-GT"/>
          </a:p>
        </c:txPr>
        <c:crossAx val="129712896"/>
        <c:crosses val="autoZero"/>
        <c:auto val="1"/>
        <c:lblAlgn val="ctr"/>
        <c:lblOffset val="100"/>
        <c:noMultiLvlLbl val="0"/>
      </c:catAx>
      <c:valAx>
        <c:axId val="129712896"/>
        <c:scaling>
          <c:orientation val="minMax"/>
        </c:scaling>
        <c:delete val="0"/>
        <c:axPos val="l"/>
        <c:majorGridlines/>
        <c:title>
          <c:tx>
            <c:rich>
              <a:bodyPr rot="-5400000" vert="horz"/>
              <a:lstStyle/>
              <a:p>
                <a:pPr>
                  <a:defRPr sz="1000" b="0"/>
                </a:pPr>
                <a:r>
                  <a:rPr lang="es-GT" sz="800" b="0" dirty="0"/>
                  <a:t>Millones de Quetzales</a:t>
                </a:r>
                <a:r>
                  <a:rPr lang="es-GT" sz="1000" b="0" dirty="0"/>
                  <a:t> </a:t>
                </a:r>
              </a:p>
            </c:rich>
          </c:tx>
          <c:layout>
            <c:manualLayout>
              <c:xMode val="edge"/>
              <c:yMode val="edge"/>
              <c:x val="7.0434397947447575E-2"/>
              <c:y val="0.36588610144662148"/>
            </c:manualLayout>
          </c:layout>
          <c:overlay val="0"/>
        </c:title>
        <c:numFmt formatCode="#,##0.00" sourceLinked="1"/>
        <c:majorTickMark val="out"/>
        <c:minorTickMark val="none"/>
        <c:tickLblPos val="nextTo"/>
        <c:txPr>
          <a:bodyPr/>
          <a:lstStyle/>
          <a:p>
            <a:pPr>
              <a:defRPr sz="800"/>
            </a:pPr>
            <a:endParaRPr lang="es-GT"/>
          </a:p>
        </c:txPr>
        <c:crossAx val="129711104"/>
        <c:crosses val="autoZero"/>
        <c:crossBetween val="between"/>
      </c:valAx>
      <c:dTable>
        <c:showHorzBorder val="1"/>
        <c:showVertBorder val="1"/>
        <c:showOutline val="1"/>
        <c:showKeys val="0"/>
      </c:dTable>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GT" sz="1200" dirty="0"/>
              <a:t>Ejecución Presupuestaria</a:t>
            </a:r>
          </a:p>
          <a:p>
            <a:pPr>
              <a:defRPr/>
            </a:pPr>
            <a:r>
              <a:rPr lang="es-GT" sz="1200" dirty="0"/>
              <a:t>Servicios</a:t>
            </a:r>
            <a:r>
              <a:rPr lang="es-GT" sz="1200" baseline="0" dirty="0"/>
              <a:t> Públicos</a:t>
            </a:r>
          </a:p>
          <a:p>
            <a:pPr>
              <a:defRPr/>
            </a:pPr>
            <a:r>
              <a:rPr lang="es-GT" sz="1000" baseline="0" dirty="0"/>
              <a:t>(en millones de Quetzales)</a:t>
            </a:r>
            <a:endParaRPr lang="es-GT" sz="1000" dirty="0"/>
          </a:p>
        </c:rich>
      </c:tx>
      <c:layout>
        <c:manualLayout>
          <c:xMode val="edge"/>
          <c:yMode val="edge"/>
          <c:x val="0.41289276647293072"/>
          <c:y val="3.8216560509554139E-2"/>
        </c:manualLayout>
      </c:layout>
      <c:overlay val="0"/>
    </c:title>
    <c:autoTitleDeleted val="0"/>
    <c:plotArea>
      <c:layout>
        <c:manualLayout>
          <c:layoutTarget val="inner"/>
          <c:xMode val="edge"/>
          <c:yMode val="edge"/>
          <c:x val="0.18260784827465742"/>
          <c:y val="0.25079109829581159"/>
          <c:w val="0.7664684201708829"/>
          <c:h val="0.58123150609358543"/>
        </c:manualLayout>
      </c:layout>
      <c:barChart>
        <c:barDir val="col"/>
        <c:grouping val="clustered"/>
        <c:varyColors val="0"/>
        <c:ser>
          <c:idx val="0"/>
          <c:order val="0"/>
          <c:tx>
            <c:strRef>
              <c:f>Hoja1!$F$41</c:f>
              <c:strCache>
                <c:ptCount val="1"/>
              </c:strCache>
            </c:strRef>
          </c:tx>
          <c:spPr>
            <a:solidFill>
              <a:schemeClr val="accent1">
                <a:lumMod val="60000"/>
                <a:lumOff val="40000"/>
              </a:schemeClr>
            </a:solidFill>
          </c:spPr>
          <c:invertIfNegative val="0"/>
          <c:dPt>
            <c:idx val="0"/>
            <c:invertIfNegative val="0"/>
            <c:bubble3D val="0"/>
            <c:spPr>
              <a:solidFill>
                <a:schemeClr val="tx2"/>
              </a:solidFill>
            </c:spPr>
            <c:extLst>
              <c:ext xmlns:c16="http://schemas.microsoft.com/office/drawing/2014/chart" uri="{C3380CC4-5D6E-409C-BE32-E72D297353CC}">
                <c16:uniqueId val="{00000001-F3E7-A145-A47B-0FC340785BF5}"/>
              </c:ext>
            </c:extLst>
          </c:dPt>
          <c:dPt>
            <c:idx val="2"/>
            <c:invertIfNegative val="0"/>
            <c:bubble3D val="0"/>
            <c:spPr>
              <a:solidFill>
                <a:schemeClr val="accent3">
                  <a:lumMod val="50000"/>
                </a:schemeClr>
              </a:solidFill>
            </c:spPr>
            <c:extLst>
              <c:ext xmlns:c16="http://schemas.microsoft.com/office/drawing/2014/chart" uri="{C3380CC4-5D6E-409C-BE32-E72D297353CC}">
                <c16:uniqueId val="{00000003-F3E7-A145-A47B-0FC340785BF5}"/>
              </c:ext>
            </c:extLst>
          </c:dPt>
          <c:dPt>
            <c:idx val="3"/>
            <c:invertIfNegative val="0"/>
            <c:bubble3D val="0"/>
            <c:spPr>
              <a:solidFill>
                <a:schemeClr val="accent3"/>
              </a:solidFill>
            </c:spPr>
            <c:extLst>
              <c:ext xmlns:c16="http://schemas.microsoft.com/office/drawing/2014/chart" uri="{C3380CC4-5D6E-409C-BE32-E72D297353CC}">
                <c16:uniqueId val="{00000005-F3E7-A145-A47B-0FC340785BF5}"/>
              </c:ext>
            </c:extLst>
          </c:dPt>
          <c:cat>
            <c:strRef>
              <c:f>Hoja1!$E$27:$H$27</c:f>
              <c:strCache>
                <c:ptCount val="4"/>
                <c:pt idx="0">
                  <c:v>Asignado</c:v>
                </c:pt>
                <c:pt idx="1">
                  <c:v>Vigente</c:v>
                </c:pt>
                <c:pt idx="2">
                  <c:v>Ejecutado</c:v>
                </c:pt>
                <c:pt idx="3">
                  <c:v>Saldo por ejecutar</c:v>
                </c:pt>
              </c:strCache>
            </c:strRef>
          </c:cat>
          <c:val>
            <c:numRef>
              <c:f>Hoja1!$E$28:$H$28</c:f>
              <c:numCache>
                <c:formatCode>#,##0.00</c:formatCode>
                <c:ptCount val="4"/>
                <c:pt idx="0">
                  <c:v>381240000</c:v>
                </c:pt>
                <c:pt idx="1">
                  <c:v>381240000</c:v>
                </c:pt>
                <c:pt idx="2">
                  <c:v>90270795.269999996</c:v>
                </c:pt>
                <c:pt idx="3">
                  <c:v>290969204.73000002</c:v>
                </c:pt>
              </c:numCache>
            </c:numRef>
          </c:val>
          <c:extLst>
            <c:ext xmlns:c16="http://schemas.microsoft.com/office/drawing/2014/chart" uri="{C3380CC4-5D6E-409C-BE32-E72D297353CC}">
              <c16:uniqueId val="{00000006-F3E7-A145-A47B-0FC340785BF5}"/>
            </c:ext>
          </c:extLst>
        </c:ser>
        <c:dLbls>
          <c:showLegendKey val="0"/>
          <c:showVal val="0"/>
          <c:showCatName val="0"/>
          <c:showSerName val="0"/>
          <c:showPercent val="0"/>
          <c:showBubbleSize val="0"/>
        </c:dLbls>
        <c:gapWidth val="150"/>
        <c:axId val="129759104"/>
        <c:axId val="129760640"/>
      </c:barChart>
      <c:catAx>
        <c:axId val="129759104"/>
        <c:scaling>
          <c:orientation val="minMax"/>
        </c:scaling>
        <c:delete val="0"/>
        <c:axPos val="b"/>
        <c:numFmt formatCode="General" sourceLinked="0"/>
        <c:majorTickMark val="out"/>
        <c:minorTickMark val="none"/>
        <c:tickLblPos val="nextTo"/>
        <c:txPr>
          <a:bodyPr/>
          <a:lstStyle/>
          <a:p>
            <a:pPr>
              <a:defRPr sz="1000"/>
            </a:pPr>
            <a:endParaRPr lang="es-GT"/>
          </a:p>
        </c:txPr>
        <c:crossAx val="129760640"/>
        <c:crosses val="autoZero"/>
        <c:auto val="1"/>
        <c:lblAlgn val="ctr"/>
        <c:lblOffset val="100"/>
        <c:noMultiLvlLbl val="0"/>
      </c:catAx>
      <c:valAx>
        <c:axId val="129760640"/>
        <c:scaling>
          <c:orientation val="minMax"/>
          <c:max val="400000000"/>
        </c:scaling>
        <c:delete val="0"/>
        <c:axPos val="l"/>
        <c:majorGridlines/>
        <c:title>
          <c:tx>
            <c:rich>
              <a:bodyPr rot="-5400000" vert="horz"/>
              <a:lstStyle/>
              <a:p>
                <a:pPr>
                  <a:defRPr sz="900"/>
                </a:pPr>
                <a:r>
                  <a:rPr lang="es-GT" sz="900" b="0" dirty="0"/>
                  <a:t>Millones de Quetzales</a:t>
                </a:r>
              </a:p>
            </c:rich>
          </c:tx>
          <c:layout>
            <c:manualLayout>
              <c:xMode val="edge"/>
              <c:yMode val="edge"/>
              <c:x val="1.8280732502545201E-2"/>
              <c:y val="0.37541351120918803"/>
            </c:manualLayout>
          </c:layout>
          <c:overlay val="0"/>
        </c:title>
        <c:numFmt formatCode="#,##0.00" sourceLinked="1"/>
        <c:majorTickMark val="out"/>
        <c:minorTickMark val="none"/>
        <c:tickLblPos val="nextTo"/>
        <c:txPr>
          <a:bodyPr/>
          <a:lstStyle/>
          <a:p>
            <a:pPr>
              <a:defRPr sz="1050"/>
            </a:pPr>
            <a:endParaRPr lang="es-GT"/>
          </a:p>
        </c:txPr>
        <c:crossAx val="129759104"/>
        <c:crosses val="autoZero"/>
        <c:crossBetween val="between"/>
      </c:valAx>
      <c:dTable>
        <c:showHorzBorder val="1"/>
        <c:showVertBorder val="1"/>
        <c:showOutline val="1"/>
        <c:showKeys val="0"/>
        <c:txPr>
          <a:bodyPr/>
          <a:lstStyle/>
          <a:p>
            <a:pPr rtl="0">
              <a:defRPr sz="1050"/>
            </a:pPr>
            <a:endParaRPr lang="es-GT"/>
          </a:p>
        </c:txPr>
      </c:dTable>
      <c:spPr>
        <a:noFill/>
        <a:ln w="25400">
          <a:noFill/>
        </a:ln>
      </c:spPr>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0.07646</cdr:x>
      <cdr:y>0.93341</cdr:y>
    </cdr:from>
    <cdr:to>
      <cdr:x>0.61967</cdr:x>
      <cdr:y>1</cdr:y>
    </cdr:to>
    <cdr:sp macro="" textlink="">
      <cdr:nvSpPr>
        <cdr:cNvPr id="2" name="1 CuadroTexto"/>
        <cdr:cNvSpPr txBox="1"/>
      </cdr:nvSpPr>
      <cdr:spPr>
        <a:xfrm xmlns:a="http://schemas.openxmlformats.org/drawingml/2006/main">
          <a:off x="740887" y="3082120"/>
          <a:ext cx="5263759" cy="2198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800" dirty="0"/>
            <a:t>Fuente:</a:t>
          </a:r>
          <a:r>
            <a:rPr lang="es-GT" sz="800" baseline="0" dirty="0"/>
            <a:t> Sistema de Contabilidad Integrada -Sicoin- Ministerio de Finanzas Públicas 2021</a:t>
          </a:r>
          <a:endParaRPr lang="es-GT" sz="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0.03709</cdr:x>
      <cdr:y>0.9418</cdr:y>
    </cdr:from>
    <cdr:to>
      <cdr:x>0.9224</cdr:x>
      <cdr:y>1</cdr:y>
    </cdr:to>
    <cdr:sp macro="" textlink="">
      <cdr:nvSpPr>
        <cdr:cNvPr id="2" name="1 CuadroTexto"/>
        <cdr:cNvSpPr txBox="1"/>
      </cdr:nvSpPr>
      <cdr:spPr>
        <a:xfrm xmlns:a="http://schemas.openxmlformats.org/drawingml/2006/main">
          <a:off x="202088" y="2807812"/>
          <a:ext cx="4823435" cy="173513"/>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700" dirty="0"/>
            <a:t>Fuente:</a:t>
          </a:r>
          <a:r>
            <a:rPr lang="es-GT" sz="700" baseline="0" dirty="0"/>
            <a:t> Sistema de Contabilidad Integrada -Sicoin- Ministerio de Finanzas Públicas 2021</a:t>
          </a:r>
          <a:endParaRPr lang="es-GT" sz="700" dirty="0"/>
        </a:p>
      </cdr:txBody>
    </cdr:sp>
  </cdr:relSizeAnchor>
</c:userShapes>
</file>

<file path=ppt/drawings/drawing3.xml><?xml version="1.0" encoding="utf-8"?>
<c:userShapes xmlns:c="http://schemas.openxmlformats.org/drawingml/2006/chart">
  <cdr:relSizeAnchor xmlns:cdr="http://schemas.openxmlformats.org/drawingml/2006/chartDrawing">
    <cdr:from>
      <cdr:x>0.00912</cdr:x>
      <cdr:y>0.9373</cdr:y>
    </cdr:from>
    <cdr:to>
      <cdr:x>0.89443</cdr:x>
      <cdr:y>0.9955</cdr:y>
    </cdr:to>
    <cdr:sp macro="" textlink="">
      <cdr:nvSpPr>
        <cdr:cNvPr id="2" name="1 CuadroTexto"/>
        <cdr:cNvSpPr txBox="1"/>
      </cdr:nvSpPr>
      <cdr:spPr>
        <a:xfrm xmlns:a="http://schemas.openxmlformats.org/drawingml/2006/main">
          <a:off x="52538" y="3685617"/>
          <a:ext cx="5099240" cy="228841"/>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700" dirty="0"/>
            <a:t>Fuente:</a:t>
          </a:r>
          <a:r>
            <a:rPr lang="es-GT" sz="700" baseline="0" dirty="0"/>
            <a:t> Sistema de Contabilidad Integrada -Sicoin- Ministerio de Finanzas Públicas 2021</a:t>
          </a:r>
          <a:endParaRPr lang="es-GT" sz="700" dirty="0"/>
        </a:p>
      </cdr:txBody>
    </cdr:sp>
  </cdr:relSizeAnchor>
</c:userShapes>
</file>

<file path=ppt/drawings/drawing4.xml><?xml version="1.0" encoding="utf-8"?>
<c:userShapes xmlns:c="http://schemas.openxmlformats.org/drawingml/2006/chart">
  <cdr:relSizeAnchor xmlns:cdr="http://schemas.openxmlformats.org/drawingml/2006/chartDrawing">
    <cdr:from>
      <cdr:x>0.09612</cdr:x>
      <cdr:y>0.93888</cdr:y>
    </cdr:from>
    <cdr:to>
      <cdr:x>0.91858</cdr:x>
      <cdr:y>1</cdr:y>
    </cdr:to>
    <cdr:sp macro="" textlink="">
      <cdr:nvSpPr>
        <cdr:cNvPr id="2" name="1 CuadroTexto"/>
        <cdr:cNvSpPr txBox="1"/>
      </cdr:nvSpPr>
      <cdr:spPr>
        <a:xfrm xmlns:a="http://schemas.openxmlformats.org/drawingml/2006/main">
          <a:off x="769058" y="3803684"/>
          <a:ext cx="6580502" cy="247616"/>
        </a:xfrm>
        <a:prstGeom xmlns:a="http://schemas.openxmlformats.org/drawingml/2006/main" prst="rect">
          <a:avLst/>
        </a:prstGeom>
      </cdr:spPr>
      <cdr:txBody>
        <a:bodyPr xmlns:a="http://schemas.openxmlformats.org/drawingml/2006/main" wrap="square" rtlCol="0" anchor="b"/>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GT" sz="800" dirty="0"/>
            <a:t>Fuente:</a:t>
          </a:r>
          <a:r>
            <a:rPr lang="es-GT" sz="800" baseline="0" dirty="0"/>
            <a:t> Sistema de Contabilidad Integrada -Sicoin- Ministerio de Finanzas Públicas 2021</a:t>
          </a:r>
          <a:endParaRPr lang="es-GT"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1" y="1"/>
            <a:ext cx="3038475" cy="466725"/>
          </a:xfrm>
          <a:prstGeom prst="rect">
            <a:avLst/>
          </a:prstGeom>
        </p:spPr>
        <p:txBody>
          <a:bodyPr vert="horz" lIns="91435" tIns="45718" rIns="91435" bIns="45718" rtlCol="0"/>
          <a:lstStyle>
            <a:lvl1pPr algn="l">
              <a:defRPr sz="1200"/>
            </a:lvl1pPr>
          </a:lstStyle>
          <a:p>
            <a:endParaRPr lang="es-GT" dirty="0"/>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3970339" y="1"/>
            <a:ext cx="3038475" cy="466725"/>
          </a:xfrm>
          <a:prstGeom prst="rect">
            <a:avLst/>
          </a:prstGeom>
        </p:spPr>
        <p:txBody>
          <a:bodyPr vert="horz" lIns="91435" tIns="45718" rIns="91435" bIns="45718" rtlCol="0"/>
          <a:lstStyle>
            <a:lvl1pPr algn="r">
              <a:defRPr sz="1200"/>
            </a:lvl1pPr>
          </a:lstStyle>
          <a:p>
            <a:fld id="{70781529-3644-42FB-BDB8-7BCF6AB8D8F0}" type="datetimeFigureOut">
              <a:rPr lang="es-GT" smtClean="0"/>
              <a:t>12/05/21</a:t>
            </a:fld>
            <a:endParaRPr lang="es-GT" dirty="0"/>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1" y="8829675"/>
            <a:ext cx="3038475" cy="466725"/>
          </a:xfrm>
          <a:prstGeom prst="rect">
            <a:avLst/>
          </a:prstGeom>
        </p:spPr>
        <p:txBody>
          <a:bodyPr vert="horz" lIns="91435" tIns="45718" rIns="91435" bIns="45718" rtlCol="0" anchor="b"/>
          <a:lstStyle>
            <a:lvl1pPr algn="l">
              <a:defRPr sz="1200"/>
            </a:lvl1pPr>
          </a:lstStyle>
          <a:p>
            <a:endParaRPr lang="es-GT" dirty="0"/>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3970339" y="8829675"/>
            <a:ext cx="3038475" cy="466725"/>
          </a:xfrm>
          <a:prstGeom prst="rect">
            <a:avLst/>
          </a:prstGeom>
        </p:spPr>
        <p:txBody>
          <a:bodyPr vert="horz" lIns="91435" tIns="45718" rIns="91435" bIns="45718" rtlCol="0" anchor="b"/>
          <a:lstStyle>
            <a:lvl1pPr algn="r">
              <a:defRPr sz="1200"/>
            </a:lvl1pPr>
          </a:lstStyle>
          <a:p>
            <a:fld id="{223D6B16-8452-4088-B7E7-5F9F0FEA3A90}" type="slidenum">
              <a:rPr lang="es-GT" smtClean="0"/>
              <a:t>‹Nº›</a:t>
            </a:fld>
            <a:endParaRPr lang="es-GT" dirty="0"/>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475" cy="466725"/>
          </a:xfrm>
          <a:prstGeom prst="rect">
            <a:avLst/>
          </a:prstGeom>
        </p:spPr>
        <p:txBody>
          <a:bodyPr vert="horz" lIns="91435" tIns="45718" rIns="91435" bIns="45718" rtlCol="0"/>
          <a:lstStyle>
            <a:lvl1pPr algn="l">
              <a:defRPr sz="1200"/>
            </a:lvl1pPr>
          </a:lstStyle>
          <a:p>
            <a:endParaRPr lang="es-GT" dirty="0"/>
          </a:p>
        </p:txBody>
      </p:sp>
      <p:sp>
        <p:nvSpPr>
          <p:cNvPr id="3" name="Marcador de fecha 2"/>
          <p:cNvSpPr>
            <a:spLocks noGrp="1"/>
          </p:cNvSpPr>
          <p:nvPr>
            <p:ph type="dt" idx="1"/>
          </p:nvPr>
        </p:nvSpPr>
        <p:spPr>
          <a:xfrm>
            <a:off x="3970339" y="1"/>
            <a:ext cx="3038475" cy="466725"/>
          </a:xfrm>
          <a:prstGeom prst="rect">
            <a:avLst/>
          </a:prstGeom>
        </p:spPr>
        <p:txBody>
          <a:bodyPr vert="horz" lIns="91435" tIns="45718" rIns="91435" bIns="45718" rtlCol="0"/>
          <a:lstStyle>
            <a:lvl1pPr algn="r">
              <a:defRPr sz="1200"/>
            </a:lvl1pPr>
          </a:lstStyle>
          <a:p>
            <a:fld id="{2F889F5E-1FF3-4626-856E-81C394864066}" type="datetimeFigureOut">
              <a:rPr lang="es-GT" smtClean="0"/>
              <a:t>12/05/21</a:t>
            </a:fld>
            <a:endParaRPr lang="es-GT" dirty="0"/>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35" tIns="45718" rIns="91435" bIns="45718" rtlCol="0" anchor="ctr"/>
          <a:lstStyle/>
          <a:p>
            <a:endParaRPr lang="es-GT" dirty="0"/>
          </a:p>
        </p:txBody>
      </p:sp>
      <p:sp>
        <p:nvSpPr>
          <p:cNvPr id="5" name="Marcador de notas 4"/>
          <p:cNvSpPr>
            <a:spLocks noGrp="1"/>
          </p:cNvSpPr>
          <p:nvPr>
            <p:ph type="body" sz="quarter" idx="3"/>
          </p:nvPr>
        </p:nvSpPr>
        <p:spPr>
          <a:xfrm>
            <a:off x="701676" y="4473575"/>
            <a:ext cx="5607050" cy="3660775"/>
          </a:xfrm>
          <a:prstGeom prst="rect">
            <a:avLst/>
          </a:prstGeom>
        </p:spPr>
        <p:txBody>
          <a:bodyPr vert="horz" lIns="91435" tIns="45718" rIns="91435" bIns="45718"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1" y="8829675"/>
            <a:ext cx="3038475" cy="466725"/>
          </a:xfrm>
          <a:prstGeom prst="rect">
            <a:avLst/>
          </a:prstGeom>
        </p:spPr>
        <p:txBody>
          <a:bodyPr vert="horz" lIns="91435" tIns="45718" rIns="91435" bIns="45718" rtlCol="0" anchor="b"/>
          <a:lstStyle>
            <a:lvl1pPr algn="l">
              <a:defRPr sz="1200"/>
            </a:lvl1pPr>
          </a:lstStyle>
          <a:p>
            <a:endParaRPr lang="es-GT" dirty="0"/>
          </a:p>
        </p:txBody>
      </p:sp>
      <p:sp>
        <p:nvSpPr>
          <p:cNvPr id="7" name="Marcador de número de diapositiva 6"/>
          <p:cNvSpPr>
            <a:spLocks noGrp="1"/>
          </p:cNvSpPr>
          <p:nvPr>
            <p:ph type="sldNum" sz="quarter" idx="5"/>
          </p:nvPr>
        </p:nvSpPr>
        <p:spPr>
          <a:xfrm>
            <a:off x="3970339" y="8829675"/>
            <a:ext cx="3038475" cy="466725"/>
          </a:xfrm>
          <a:prstGeom prst="rect">
            <a:avLst/>
          </a:prstGeom>
        </p:spPr>
        <p:txBody>
          <a:bodyPr vert="horz" lIns="91435" tIns="45718" rIns="91435" bIns="45718" rtlCol="0" anchor="b"/>
          <a:lstStyle>
            <a:lvl1pPr algn="r">
              <a:defRPr sz="1200"/>
            </a:lvl1pPr>
          </a:lstStyle>
          <a:p>
            <a:fld id="{8A115BA9-5F40-4A42-9873-4A856A2BCB21}" type="slidenum">
              <a:rPr lang="es-GT" smtClean="0"/>
              <a:t>‹Nº›</a:t>
            </a:fld>
            <a:endParaRPr lang="es-GT" dirty="0"/>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2139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55990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36513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36513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36513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36513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36513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03774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96822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21310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83564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335970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44023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21393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21393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152139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GT" dirty="0"/>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fld id="{41C6F97D-6BD1-466C-A06E-03962CFE66CA}" type="datetime1">
              <a:rPr lang="es-GT" smtClean="0"/>
              <a:t>12/05/21</a:t>
            </a:fld>
            <a:endParaRPr lang="es-GT" dirty="0"/>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2323C214-BF31-4BD3-AE6C-C05EBA1ECFDF}" type="datetime1">
              <a:rPr lang="es-GT" smtClean="0"/>
              <a:t>12/05/21</a:t>
            </a:fld>
            <a:endParaRPr lang="es-GT" dirty="0"/>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fld id="{B0509AEE-1AA2-4060-B4B7-300817EA1879}" type="datetime1">
              <a:rPr lang="es-GT" smtClean="0"/>
              <a:t>12/05/21</a:t>
            </a:fld>
            <a:endParaRPr lang="es-GT" dirty="0"/>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endParaRPr lang="es-GT" dirty="0"/>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fld id="{E2726020-9A21-49CD-8ED8-17BD1BECDB02}" type="datetime1">
              <a:rPr lang="es-GT" smtClean="0"/>
              <a:t>12/05/21</a:t>
            </a:fld>
            <a:endParaRPr lang="es-GT" dirty="0"/>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fld id="{B1C429DD-23BC-4893-88C1-CED6ACE02A8B}" type="datetime1">
              <a:rPr lang="es-GT" smtClean="0"/>
              <a:t>12/05/21</a:t>
            </a:fld>
            <a:endParaRPr lang="es-GT" dirty="0"/>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endParaRPr lang="es-GT" dirty="0"/>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fld id="{DA2F4E75-C655-4437-AA53-EAF27F311E57}" type="datetime1">
              <a:rPr lang="es-GT" smtClean="0"/>
              <a:t>12/05/21</a:t>
            </a:fld>
            <a:endParaRPr lang="es-GT" dirty="0"/>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endParaRPr lang="es-GT" dirty="0"/>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fld id="{9A830C0D-90FB-47C8-AC3B-A7BAF291BC5B}" type="datetime1">
              <a:rPr lang="es-GT" smtClean="0"/>
              <a:t>12/05/21</a:t>
            </a:fld>
            <a:endParaRPr lang="es-GT" dirty="0"/>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endParaRPr lang="es-GT" dirty="0"/>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fld id="{F8CF3DD3-C74F-4BE5-8E40-BA3FB83016D0}" type="datetime1">
              <a:rPr lang="es-GT" smtClean="0"/>
              <a:t>12/05/21</a:t>
            </a:fld>
            <a:endParaRPr lang="es-GT" dirty="0"/>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dirty="0"/>
              <a:t>Haga clic para modificar el estilo de título del patrón</a:t>
            </a:r>
            <a:endParaRPr lang="es-GT" dirty="0"/>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GT" dirty="0"/>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fld id="{BFEA76C4-387C-4A82-86F6-90801EDC84E0}" type="datetime1">
              <a:rPr lang="es-GT" smtClean="0"/>
              <a:t>12/05/21</a:t>
            </a:fld>
            <a:endParaRPr lang="es-GT" dirty="0"/>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endParaRPr lang="es-GT" dirty="0"/>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dirty="0"/>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dirty="0"/>
              <a:t>HAGA CLIC PARA MODIFICAR EL ESTILO DE TÍTULO DEL PATRÓN</a:t>
            </a:r>
            <a:endParaRPr lang="es-GT" dirty="0"/>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GT" dirty="0"/>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31470-FF6E-4EC2-BD0C-ABC200F378B3}" type="datetime1">
              <a:rPr lang="es-GT" smtClean="0"/>
              <a:t>12/05/21</a:t>
            </a:fld>
            <a:endParaRPr lang="es-GT" dirty="0"/>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dirty="0"/>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dirty="0"/>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31E71A-AC9B-4B20-A8F2-11DD3AC71F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523999" y="3516351"/>
            <a:ext cx="9144000" cy="2158645"/>
          </a:xfrm>
          <a:noFill/>
          <a:effectLst>
            <a:outerShdw blurRad="50800" dist="50800" dir="5400000" sx="1000" sy="1000" algn="ctr" rotWithShape="0">
              <a:srgbClr val="000000"/>
            </a:outerShdw>
          </a:effectLst>
        </p:spPr>
        <p:txBody>
          <a:bodyPr anchor="ctr" anchorCtr="0">
            <a:normAutofit/>
          </a:bodyPr>
          <a:lstStyle/>
          <a:p>
            <a:r>
              <a:rPr lang="es-GT" sz="3600" b="1" dirty="0">
                <a:solidFill>
                  <a:srgbClr val="197BB4"/>
                </a:solidFill>
                <a:latin typeface="Montserrat"/>
              </a:rPr>
              <a:t>RENDICIÓN DE CUENTAS</a:t>
            </a:r>
            <a:br>
              <a:rPr lang="es-GT" sz="3600" b="1" dirty="0"/>
            </a:br>
            <a:r>
              <a:rPr lang="es-GT" sz="3600" b="1" dirty="0">
                <a:solidFill>
                  <a:srgbClr val="197BB4"/>
                </a:solidFill>
                <a:latin typeface="Montserrat"/>
              </a:rPr>
              <a:t>PRIMER CUATRIMESTRE 2021</a:t>
            </a:r>
            <a:br>
              <a:rPr lang="es-GT" sz="4000" b="1" dirty="0">
                <a:latin typeface="Montserrat" panose="00000500000000000000" pitchFamily="50" charset="0"/>
              </a:rPr>
            </a:br>
            <a:r>
              <a:rPr lang="es-GT" sz="3600" b="1" dirty="0">
                <a:solidFill>
                  <a:schemeClr val="accent1">
                    <a:lumMod val="50000"/>
                  </a:schemeClr>
                </a:solidFill>
                <a:latin typeface="Montserrat"/>
              </a:rPr>
              <a:t>“Ministerio de Finanzas Públicas”</a:t>
            </a:r>
            <a:br>
              <a:rPr lang="es-GT" sz="3600" dirty="0">
                <a:solidFill>
                  <a:schemeClr val="accent1">
                    <a:lumMod val="50000"/>
                  </a:schemeClr>
                </a:solidFill>
                <a:latin typeface="Montserrat"/>
              </a:rPr>
            </a:br>
            <a:endParaRPr lang="es-GT" sz="4000" b="1" dirty="0">
              <a:solidFill>
                <a:schemeClr val="accent1">
                  <a:lumMod val="50000"/>
                </a:schemeClr>
              </a:solidFill>
              <a:latin typeface="Montserrat"/>
            </a:endParaRPr>
          </a:p>
        </p:txBody>
      </p:sp>
      <p:sp>
        <p:nvSpPr>
          <p:cNvPr id="3" name="CuadroTexto 2">
            <a:extLst>
              <a:ext uri="{FF2B5EF4-FFF2-40B4-BE49-F238E27FC236}">
                <a16:creationId xmlns:a16="http://schemas.microsoft.com/office/drawing/2014/main" id="{27D8FEA5-E77E-460B-AF83-66BBEF631D74}"/>
              </a:ext>
            </a:extLst>
          </p:cNvPr>
          <p:cNvSpPr txBox="1"/>
          <p:nvPr/>
        </p:nvSpPr>
        <p:spPr>
          <a:xfrm>
            <a:off x="3941840" y="2879984"/>
            <a:ext cx="510149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chemeClr val="bg2">
                    <a:lumMod val="75000"/>
                  </a:schemeClr>
                </a:solidFill>
                <a:latin typeface="Montserrat"/>
                <a:ea typeface="+mj-ea"/>
                <a:cs typeface="+mj-cs"/>
              </a:rPr>
              <a:t>MODELO DE PRESENTACIÓN</a:t>
            </a:r>
          </a:p>
        </p:txBody>
      </p:sp>
      <p:sp>
        <p:nvSpPr>
          <p:cNvPr id="4" name="Rectángulo 3">
            <a:extLst>
              <a:ext uri="{FF2B5EF4-FFF2-40B4-BE49-F238E27FC236}">
                <a16:creationId xmlns:a16="http://schemas.microsoft.com/office/drawing/2014/main" id="{4BEB1F2E-E08A-B64E-B03C-77F1AE091FE9}"/>
              </a:ext>
            </a:extLst>
          </p:cNvPr>
          <p:cNvSpPr/>
          <p:nvPr/>
        </p:nvSpPr>
        <p:spPr>
          <a:xfrm>
            <a:off x="10428790" y="5173884"/>
            <a:ext cx="1643605" cy="168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5" name="Imagen 4">
            <a:extLst>
              <a:ext uri="{FF2B5EF4-FFF2-40B4-BE49-F238E27FC236}">
                <a16:creationId xmlns:a16="http://schemas.microsoft.com/office/drawing/2014/main" id="{1BB0D282-DC37-164E-BC97-9418E746F4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7619" y="5578997"/>
            <a:ext cx="3481522" cy="1058571"/>
          </a:xfrm>
          <a:prstGeom prst="rect">
            <a:avLst/>
          </a:prstGeom>
        </p:spPr>
      </p:pic>
    </p:spTree>
    <p:extLst>
      <p:ext uri="{BB962C8B-B14F-4D97-AF65-F5344CB8AC3E}">
        <p14:creationId xmlns:p14="http://schemas.microsoft.com/office/powerpoint/2010/main" val="2094844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t>Principales resultados y avances</a:t>
            </a:r>
          </a:p>
        </p:txBody>
      </p:sp>
      <p:graphicFrame>
        <p:nvGraphicFramePr>
          <p:cNvPr id="2" name="1 Tabla"/>
          <p:cNvGraphicFramePr>
            <a:graphicFrameLocks noGrp="1"/>
          </p:cNvGraphicFramePr>
          <p:nvPr>
            <p:extLst>
              <p:ext uri="{D42A27DB-BD31-4B8C-83A1-F6EECF244321}">
                <p14:modId xmlns:p14="http://schemas.microsoft.com/office/powerpoint/2010/main" val="2503183295"/>
              </p:ext>
            </p:extLst>
          </p:nvPr>
        </p:nvGraphicFramePr>
        <p:xfrm>
          <a:off x="273133" y="1354551"/>
          <a:ext cx="11578441" cy="4951246"/>
        </p:xfrm>
        <a:graphic>
          <a:graphicData uri="http://schemas.openxmlformats.org/drawingml/2006/table">
            <a:tbl>
              <a:tblPr firstRow="1" firstCol="1" bandRow="1">
                <a:tableStyleId>{5C22544A-7EE6-4342-B048-85BDC9FD1C3A}</a:tableStyleId>
              </a:tblPr>
              <a:tblGrid>
                <a:gridCol w="659606">
                  <a:extLst>
                    <a:ext uri="{9D8B030D-6E8A-4147-A177-3AD203B41FA5}">
                      <a16:colId xmlns:a16="http://schemas.microsoft.com/office/drawing/2014/main" val="20000"/>
                    </a:ext>
                  </a:extLst>
                </a:gridCol>
                <a:gridCol w="2237948">
                  <a:extLst>
                    <a:ext uri="{9D8B030D-6E8A-4147-A177-3AD203B41FA5}">
                      <a16:colId xmlns:a16="http://schemas.microsoft.com/office/drawing/2014/main" val="20001"/>
                    </a:ext>
                  </a:extLst>
                </a:gridCol>
                <a:gridCol w="4581906">
                  <a:extLst>
                    <a:ext uri="{9D8B030D-6E8A-4147-A177-3AD203B41FA5}">
                      <a16:colId xmlns:a16="http://schemas.microsoft.com/office/drawing/2014/main" val="20002"/>
                    </a:ext>
                  </a:extLst>
                </a:gridCol>
                <a:gridCol w="1213203">
                  <a:extLst>
                    <a:ext uri="{9D8B030D-6E8A-4147-A177-3AD203B41FA5}">
                      <a16:colId xmlns:a16="http://schemas.microsoft.com/office/drawing/2014/main" val="20003"/>
                    </a:ext>
                  </a:extLst>
                </a:gridCol>
                <a:gridCol w="1295655">
                  <a:extLst>
                    <a:ext uri="{9D8B030D-6E8A-4147-A177-3AD203B41FA5}">
                      <a16:colId xmlns:a16="http://schemas.microsoft.com/office/drawing/2014/main" val="20004"/>
                    </a:ext>
                  </a:extLst>
                </a:gridCol>
                <a:gridCol w="659606">
                  <a:extLst>
                    <a:ext uri="{9D8B030D-6E8A-4147-A177-3AD203B41FA5}">
                      <a16:colId xmlns:a16="http://schemas.microsoft.com/office/drawing/2014/main" val="20005"/>
                    </a:ext>
                  </a:extLst>
                </a:gridCol>
                <a:gridCol w="930517">
                  <a:extLst>
                    <a:ext uri="{9D8B030D-6E8A-4147-A177-3AD203B41FA5}">
                      <a16:colId xmlns:a16="http://schemas.microsoft.com/office/drawing/2014/main" val="20006"/>
                    </a:ext>
                  </a:extLst>
                </a:gridCol>
              </a:tblGrid>
              <a:tr h="761148">
                <a:tc rowSpan="2">
                  <a:txBody>
                    <a:bodyPr/>
                    <a:lstStyle/>
                    <a:p>
                      <a:pPr algn="ctr">
                        <a:lnSpc>
                          <a:spcPct val="115000"/>
                        </a:lnSpc>
                        <a:spcAft>
                          <a:spcPts val="0"/>
                        </a:spcAft>
                      </a:pPr>
                      <a:r>
                        <a:rPr lang="es-GT" sz="1600" dirty="0">
                          <a:effectLst/>
                        </a:rPr>
                        <a:t>No.</a:t>
                      </a:r>
                      <a:endParaRPr lang="es-GT" sz="1600" dirty="0">
                        <a:effectLst/>
                        <a:latin typeface="Calibri"/>
                        <a:ea typeface="Calibri"/>
                        <a:cs typeface="Times New Roman"/>
                      </a:endParaRPr>
                    </a:p>
                  </a:txBody>
                  <a:tcPr marL="45145" marR="45145" marT="0" marB="0" anchor="ctr"/>
                </a:tc>
                <a:tc rowSpan="2">
                  <a:txBody>
                    <a:bodyPr/>
                    <a:lstStyle/>
                    <a:p>
                      <a:pPr algn="ctr">
                        <a:lnSpc>
                          <a:spcPct val="115000"/>
                        </a:lnSpc>
                        <a:spcAft>
                          <a:spcPts val="0"/>
                        </a:spcAft>
                      </a:pPr>
                      <a:r>
                        <a:rPr lang="es-GT" sz="1600" dirty="0">
                          <a:effectLst/>
                        </a:rPr>
                        <a:t>Nombre del producto</a:t>
                      </a:r>
                      <a:endParaRPr lang="es-GT" sz="1600" dirty="0">
                        <a:effectLst/>
                        <a:latin typeface="Calibri"/>
                        <a:ea typeface="Calibri"/>
                        <a:cs typeface="Times New Roman"/>
                      </a:endParaRPr>
                    </a:p>
                  </a:txBody>
                  <a:tcPr marL="45145" marR="45145" marT="0" marB="0" anchor="ctr"/>
                </a:tc>
                <a:tc rowSpan="2">
                  <a:txBody>
                    <a:bodyPr/>
                    <a:lstStyle/>
                    <a:p>
                      <a:pPr algn="ctr">
                        <a:lnSpc>
                          <a:spcPct val="115000"/>
                        </a:lnSpc>
                        <a:spcAft>
                          <a:spcPts val="0"/>
                        </a:spcAft>
                      </a:pPr>
                      <a:r>
                        <a:rPr lang="es-GT" sz="1600" dirty="0">
                          <a:effectLst/>
                        </a:rPr>
                        <a:t>Descripción del producto</a:t>
                      </a:r>
                      <a:endParaRPr lang="es-GT" sz="1600" dirty="0">
                        <a:effectLst/>
                        <a:latin typeface="Calibri"/>
                        <a:ea typeface="Calibri"/>
                        <a:cs typeface="Times New Roman"/>
                      </a:endParaRPr>
                    </a:p>
                  </a:txBody>
                  <a:tcPr marL="45145" marR="45145" marT="0" marB="0" anchor="ctr"/>
                </a:tc>
                <a:tc gridSpan="3">
                  <a:txBody>
                    <a:bodyPr/>
                    <a:lstStyle/>
                    <a:p>
                      <a:pPr algn="ctr">
                        <a:lnSpc>
                          <a:spcPct val="115000"/>
                        </a:lnSpc>
                        <a:spcAft>
                          <a:spcPts val="0"/>
                        </a:spcAft>
                      </a:pPr>
                      <a:r>
                        <a:rPr lang="es-GT" sz="1600" dirty="0">
                          <a:effectLst/>
                        </a:rPr>
                        <a:t>Presupuesto</a:t>
                      </a:r>
                      <a:endParaRPr lang="es-GT" sz="1600" dirty="0">
                        <a:effectLst/>
                        <a:latin typeface="Calibri"/>
                        <a:ea typeface="Calibri"/>
                        <a:cs typeface="Times New Roman"/>
                      </a:endParaRPr>
                    </a:p>
                  </a:txBody>
                  <a:tcPr marL="45145" marR="45145" marT="0" marB="0" anchor="ctr"/>
                </a:tc>
                <a:tc hMerge="1">
                  <a:txBody>
                    <a:bodyPr/>
                    <a:lstStyle/>
                    <a:p>
                      <a:endParaRPr lang="es-GT"/>
                    </a:p>
                  </a:txBody>
                  <a:tcPr/>
                </a:tc>
                <a:tc hMerge="1">
                  <a:txBody>
                    <a:bodyPr/>
                    <a:lstStyle/>
                    <a:p>
                      <a:endParaRPr lang="es-GT"/>
                    </a:p>
                  </a:txBody>
                  <a:tcPr/>
                </a:tc>
                <a:tc>
                  <a:txBody>
                    <a:bodyPr/>
                    <a:lstStyle/>
                    <a:p>
                      <a:pPr algn="ctr">
                        <a:lnSpc>
                          <a:spcPct val="115000"/>
                        </a:lnSpc>
                        <a:spcAft>
                          <a:spcPts val="0"/>
                        </a:spcAft>
                      </a:pPr>
                      <a:r>
                        <a:rPr lang="es-GT" sz="1600" dirty="0">
                          <a:effectLst/>
                        </a:rPr>
                        <a:t>Ejecución física</a:t>
                      </a:r>
                      <a:endParaRPr lang="es-GT" sz="1600" dirty="0">
                        <a:effectLst/>
                        <a:latin typeface="Calibri"/>
                        <a:ea typeface="Calibri"/>
                        <a:cs typeface="Times New Roman"/>
                      </a:endParaRPr>
                    </a:p>
                  </a:txBody>
                  <a:tcPr marL="45145" marR="45145" marT="0" marB="0" anchor="ctr"/>
                </a:tc>
                <a:extLst>
                  <a:ext uri="{0D108BD9-81ED-4DB2-BD59-A6C34878D82A}">
                    <a16:rowId xmlns:a16="http://schemas.microsoft.com/office/drawing/2014/main" val="10000"/>
                  </a:ext>
                </a:extLst>
              </a:tr>
              <a:tr h="327169">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ctr">
                        <a:lnSpc>
                          <a:spcPct val="115000"/>
                        </a:lnSpc>
                        <a:spcAft>
                          <a:spcPts val="0"/>
                        </a:spcAft>
                      </a:pPr>
                      <a:r>
                        <a:rPr lang="es-GT" sz="1600" dirty="0">
                          <a:effectLst/>
                        </a:rPr>
                        <a:t>Vigente</a:t>
                      </a:r>
                      <a:endParaRPr lang="es-GT" sz="16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600" dirty="0">
                          <a:effectLst/>
                        </a:rPr>
                        <a:t>Devengado</a:t>
                      </a:r>
                      <a:endParaRPr lang="es-GT" sz="16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600" dirty="0">
                          <a:effectLst/>
                        </a:rPr>
                        <a:t>%</a:t>
                      </a:r>
                      <a:endParaRPr lang="es-GT" sz="16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600" dirty="0">
                          <a:effectLst/>
                        </a:rPr>
                        <a:t>%</a:t>
                      </a:r>
                      <a:endParaRPr lang="es-GT" sz="1600" dirty="0">
                        <a:effectLst/>
                        <a:latin typeface="Calibri"/>
                        <a:ea typeface="Calibri"/>
                        <a:cs typeface="Times New Roman"/>
                      </a:endParaRPr>
                    </a:p>
                  </a:txBody>
                  <a:tcPr marL="45145" marR="45145" marT="0" marB="0" anchor="ctr"/>
                </a:tc>
                <a:extLst>
                  <a:ext uri="{0D108BD9-81ED-4DB2-BD59-A6C34878D82A}">
                    <a16:rowId xmlns:a16="http://schemas.microsoft.com/office/drawing/2014/main" val="10001"/>
                  </a:ext>
                </a:extLst>
              </a:tr>
              <a:tr h="736129">
                <a:tc>
                  <a:txBody>
                    <a:bodyPr/>
                    <a:lstStyle/>
                    <a:p>
                      <a:pPr marL="0" lvl="0" indent="0" algn="ctr">
                        <a:lnSpc>
                          <a:spcPct val="115000"/>
                        </a:lnSpc>
                        <a:spcAft>
                          <a:spcPts val="0"/>
                        </a:spcAft>
                        <a:buFont typeface="+mj-lt"/>
                        <a:buNone/>
                      </a:pPr>
                      <a:r>
                        <a:rPr lang="es-GT" sz="1200" dirty="0">
                          <a:effectLst/>
                        </a:rPr>
                        <a:t>9. </a:t>
                      </a:r>
                      <a:endParaRPr lang="es-GT" sz="1200" dirty="0">
                        <a:effectLst/>
                        <a:latin typeface="Calibri"/>
                        <a:ea typeface="Calibri"/>
                        <a:cs typeface="Times New Roman"/>
                      </a:endParaRPr>
                    </a:p>
                  </a:txBody>
                  <a:tcPr marL="45145" marR="45145" marT="0" marB="0" anchor="ctr"/>
                </a:tc>
                <a:tc>
                  <a:txBody>
                    <a:bodyPr/>
                    <a:lstStyle/>
                    <a:p>
                      <a:pPr algn="just">
                        <a:lnSpc>
                          <a:spcPct val="115000"/>
                        </a:lnSpc>
                        <a:spcAft>
                          <a:spcPts val="0"/>
                        </a:spcAft>
                      </a:pPr>
                      <a:r>
                        <a:rPr lang="es-GT" sz="1200" dirty="0">
                          <a:effectLst/>
                        </a:rPr>
                        <a:t>Registro y valores actualizados de bienes inmuebles</a:t>
                      </a:r>
                      <a:endParaRPr lang="es-GT" sz="1200" dirty="0">
                        <a:effectLst/>
                        <a:latin typeface="Calibri"/>
                        <a:ea typeface="Calibri"/>
                        <a:cs typeface="Times New Roman"/>
                      </a:endParaRPr>
                    </a:p>
                  </a:txBody>
                  <a:tcPr marL="45145" marR="45145" marT="0" marB="0" anchor="ctr"/>
                </a:tc>
                <a:tc>
                  <a:txBody>
                    <a:bodyPr/>
                    <a:lstStyle/>
                    <a:p>
                      <a:pPr algn="just">
                        <a:lnSpc>
                          <a:spcPct val="115000"/>
                        </a:lnSpc>
                        <a:spcAft>
                          <a:spcPts val="0"/>
                        </a:spcAft>
                      </a:pPr>
                      <a:r>
                        <a:rPr lang="es-GT" sz="1200" dirty="0">
                          <a:effectLst/>
                        </a:rPr>
                        <a:t>Realizadas capacitaciones a personal técnicos y funcionarios de municipales y la Mancomunidades. El curso fue impartido en forma virtual a través de Webex del 03 al 26 de marzo. </a:t>
                      </a:r>
                      <a:endParaRPr lang="es-GT" sz="1200" dirty="0">
                        <a:effectLst/>
                        <a:latin typeface="Calibri"/>
                        <a:ea typeface="Calibri"/>
                        <a:cs typeface="Times New Roman"/>
                      </a:endParaRPr>
                    </a:p>
                  </a:txBody>
                  <a:tcPr marL="45145" marR="45145" marT="0" marB="0" anchor="ctr"/>
                </a:tc>
                <a:tc>
                  <a:txBody>
                    <a:bodyPr/>
                    <a:lstStyle/>
                    <a:p>
                      <a:pPr algn="r">
                        <a:lnSpc>
                          <a:spcPct val="115000"/>
                        </a:lnSpc>
                        <a:spcAft>
                          <a:spcPts val="0"/>
                        </a:spcAft>
                      </a:pPr>
                      <a:r>
                        <a:rPr lang="es-GT" sz="1200" dirty="0">
                          <a:effectLst/>
                        </a:rPr>
                        <a:t>14,051,993.00</a:t>
                      </a:r>
                      <a:endParaRPr lang="es-GT" sz="1200" dirty="0">
                        <a:effectLst/>
                        <a:latin typeface="Calibri"/>
                        <a:ea typeface="Calibri"/>
                        <a:cs typeface="Times New Roman"/>
                      </a:endParaRPr>
                    </a:p>
                  </a:txBody>
                  <a:tcPr marL="45145" marR="45145" marT="0" marB="0" anchor="ctr"/>
                </a:tc>
                <a:tc>
                  <a:txBody>
                    <a:bodyPr/>
                    <a:lstStyle/>
                    <a:p>
                      <a:pPr algn="r">
                        <a:lnSpc>
                          <a:spcPct val="115000"/>
                        </a:lnSpc>
                        <a:spcAft>
                          <a:spcPts val="0"/>
                        </a:spcAft>
                      </a:pPr>
                      <a:r>
                        <a:rPr lang="es-GT" sz="1200" dirty="0">
                          <a:effectLst/>
                        </a:rPr>
                        <a:t>4,424,827.30</a:t>
                      </a:r>
                      <a:endParaRPr lang="es-GT" sz="12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200" dirty="0">
                          <a:effectLst/>
                        </a:rPr>
                        <a:t>31.49</a:t>
                      </a:r>
                      <a:endParaRPr lang="es-GT" sz="12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200" dirty="0">
                          <a:effectLst/>
                        </a:rPr>
                        <a:t>24.14</a:t>
                      </a:r>
                      <a:endParaRPr lang="es-GT" sz="1200" dirty="0">
                        <a:effectLst/>
                        <a:latin typeface="Calibri"/>
                        <a:ea typeface="Calibri"/>
                        <a:cs typeface="Times New Roman"/>
                      </a:endParaRPr>
                    </a:p>
                  </a:txBody>
                  <a:tcPr marL="45145" marR="45145" marT="0" marB="0" anchor="ctr"/>
                </a:tc>
                <a:extLst>
                  <a:ext uri="{0D108BD9-81ED-4DB2-BD59-A6C34878D82A}">
                    <a16:rowId xmlns:a16="http://schemas.microsoft.com/office/drawing/2014/main" val="10002"/>
                  </a:ext>
                </a:extLst>
              </a:tr>
              <a:tr h="981506">
                <a:tc>
                  <a:txBody>
                    <a:bodyPr/>
                    <a:lstStyle/>
                    <a:p>
                      <a:pPr marL="0" lvl="0" indent="0" algn="ctr">
                        <a:lnSpc>
                          <a:spcPct val="115000"/>
                        </a:lnSpc>
                        <a:spcAft>
                          <a:spcPts val="0"/>
                        </a:spcAft>
                        <a:buFont typeface="+mj-lt"/>
                        <a:buNone/>
                      </a:pPr>
                      <a:r>
                        <a:rPr lang="es-GT" sz="1200" dirty="0">
                          <a:effectLst/>
                        </a:rPr>
                        <a:t>10. </a:t>
                      </a:r>
                      <a:endParaRPr lang="es-GT" sz="1200" dirty="0">
                        <a:effectLst/>
                        <a:latin typeface="Calibri"/>
                        <a:ea typeface="Calibri"/>
                        <a:cs typeface="Times New Roman"/>
                      </a:endParaRPr>
                    </a:p>
                  </a:txBody>
                  <a:tcPr marL="45145" marR="45145" marT="0" marB="0" anchor="ctr"/>
                </a:tc>
                <a:tc>
                  <a:txBody>
                    <a:bodyPr/>
                    <a:lstStyle/>
                    <a:p>
                      <a:pPr algn="just">
                        <a:lnSpc>
                          <a:spcPct val="115000"/>
                        </a:lnSpc>
                        <a:spcAft>
                          <a:spcPts val="0"/>
                        </a:spcAft>
                      </a:pPr>
                      <a:r>
                        <a:rPr lang="es-GT" sz="1200" dirty="0">
                          <a:effectLst/>
                        </a:rPr>
                        <a:t>Formulación y Seguimiento de la Política Fiscal</a:t>
                      </a:r>
                      <a:endParaRPr lang="es-GT" sz="1200" dirty="0">
                        <a:effectLst/>
                        <a:latin typeface="Calibri"/>
                        <a:ea typeface="Calibri"/>
                        <a:cs typeface="Times New Roman"/>
                      </a:endParaRPr>
                    </a:p>
                  </a:txBody>
                  <a:tcPr marL="45145" marR="45145" marT="0" marB="0" anchor="ctr"/>
                </a:tc>
                <a:tc>
                  <a:txBody>
                    <a:bodyPr/>
                    <a:lstStyle/>
                    <a:p>
                      <a:pPr algn="just">
                        <a:lnSpc>
                          <a:spcPct val="115000"/>
                        </a:lnSpc>
                        <a:spcAft>
                          <a:spcPts val="0"/>
                        </a:spcAft>
                      </a:pPr>
                      <a:r>
                        <a:rPr lang="es-GT" sz="1200" dirty="0">
                          <a:effectLst/>
                        </a:rPr>
                        <a:t>Se continuó la producción de información de manera permanente sobre la situación de las finanzas Públicas, recaudación tributaria, gasto público y financiamiento, así como el impacto en la economía, a fin de que la política fiscal sea coherente con las demás políticas económicas. </a:t>
                      </a:r>
                      <a:endParaRPr lang="es-GT" sz="1200" dirty="0">
                        <a:effectLst/>
                        <a:latin typeface="Calibri"/>
                        <a:ea typeface="Calibri"/>
                        <a:cs typeface="Times New Roman"/>
                      </a:endParaRPr>
                    </a:p>
                  </a:txBody>
                  <a:tcPr marL="45145" marR="45145" marT="0" marB="0" anchor="ctr"/>
                </a:tc>
                <a:tc>
                  <a:txBody>
                    <a:bodyPr/>
                    <a:lstStyle/>
                    <a:p>
                      <a:pPr algn="r">
                        <a:lnSpc>
                          <a:spcPct val="115000"/>
                        </a:lnSpc>
                        <a:spcAft>
                          <a:spcPts val="0"/>
                        </a:spcAft>
                      </a:pPr>
                      <a:r>
                        <a:rPr lang="es-GT" sz="1200" dirty="0">
                          <a:effectLst/>
                        </a:rPr>
                        <a:t>4,892,572.00</a:t>
                      </a:r>
                      <a:endParaRPr lang="es-GT" sz="1200" dirty="0">
                        <a:effectLst/>
                        <a:latin typeface="Calibri"/>
                        <a:ea typeface="Calibri"/>
                        <a:cs typeface="Times New Roman"/>
                      </a:endParaRPr>
                    </a:p>
                  </a:txBody>
                  <a:tcPr marL="45145" marR="45145" marT="0" marB="0" anchor="ctr"/>
                </a:tc>
                <a:tc>
                  <a:txBody>
                    <a:bodyPr/>
                    <a:lstStyle/>
                    <a:p>
                      <a:pPr algn="r">
                        <a:lnSpc>
                          <a:spcPct val="115000"/>
                        </a:lnSpc>
                        <a:spcAft>
                          <a:spcPts val="0"/>
                        </a:spcAft>
                      </a:pPr>
                      <a:r>
                        <a:rPr lang="es-GT" sz="1200" dirty="0">
                          <a:effectLst/>
                        </a:rPr>
                        <a:t>1,305,762.91</a:t>
                      </a:r>
                      <a:endParaRPr lang="es-GT" sz="12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200" dirty="0">
                          <a:effectLst/>
                        </a:rPr>
                        <a:t>27.00</a:t>
                      </a:r>
                      <a:endParaRPr lang="es-GT" sz="12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200" dirty="0">
                          <a:effectLst/>
                        </a:rPr>
                        <a:t>20.37</a:t>
                      </a:r>
                      <a:endParaRPr lang="es-GT" sz="1200" dirty="0">
                        <a:effectLst/>
                        <a:latin typeface="Calibri"/>
                        <a:ea typeface="Calibri"/>
                        <a:cs typeface="Times New Roman"/>
                      </a:endParaRPr>
                    </a:p>
                  </a:txBody>
                  <a:tcPr marL="45145" marR="45145" marT="0" marB="0" anchor="ctr"/>
                </a:tc>
                <a:extLst>
                  <a:ext uri="{0D108BD9-81ED-4DB2-BD59-A6C34878D82A}">
                    <a16:rowId xmlns:a16="http://schemas.microsoft.com/office/drawing/2014/main" val="10003"/>
                  </a:ext>
                </a:extLst>
              </a:tr>
              <a:tr h="673035">
                <a:tc>
                  <a:txBody>
                    <a:bodyPr/>
                    <a:lstStyle/>
                    <a:p>
                      <a:pPr marL="0" lvl="0" indent="0" algn="ctr">
                        <a:lnSpc>
                          <a:spcPct val="115000"/>
                        </a:lnSpc>
                        <a:spcAft>
                          <a:spcPts val="0"/>
                        </a:spcAft>
                        <a:buFont typeface="+mj-lt"/>
                        <a:buNone/>
                      </a:pPr>
                      <a:r>
                        <a:rPr lang="es-GT" sz="1200" dirty="0">
                          <a:effectLst/>
                        </a:rPr>
                        <a:t>11. </a:t>
                      </a:r>
                      <a:endParaRPr lang="es-GT" sz="1200" dirty="0">
                        <a:effectLst/>
                        <a:latin typeface="Calibri"/>
                        <a:ea typeface="Calibri"/>
                        <a:cs typeface="Times New Roman"/>
                      </a:endParaRPr>
                    </a:p>
                  </a:txBody>
                  <a:tcPr marL="45145" marR="45145" marT="0" marB="0" anchor="ctr"/>
                </a:tc>
                <a:tc>
                  <a:txBody>
                    <a:bodyPr/>
                    <a:lstStyle/>
                    <a:p>
                      <a:pPr algn="just">
                        <a:lnSpc>
                          <a:spcPct val="115000"/>
                        </a:lnSpc>
                        <a:spcAft>
                          <a:spcPts val="0"/>
                        </a:spcAft>
                      </a:pPr>
                      <a:r>
                        <a:rPr lang="es-GT" sz="1200" dirty="0">
                          <a:effectLst/>
                        </a:rPr>
                        <a:t>Informe de la situación de los Fideicomisos</a:t>
                      </a:r>
                      <a:endParaRPr lang="es-GT" sz="1200" dirty="0">
                        <a:effectLst/>
                        <a:latin typeface="Calibri"/>
                        <a:ea typeface="Calibri"/>
                        <a:cs typeface="Times New Roman"/>
                      </a:endParaRPr>
                    </a:p>
                  </a:txBody>
                  <a:tcPr marL="45145" marR="45145" marT="0" marB="0" anchor="ctr"/>
                </a:tc>
                <a:tc>
                  <a:txBody>
                    <a:bodyPr/>
                    <a:lstStyle/>
                    <a:p>
                      <a:pPr algn="just">
                        <a:lnSpc>
                          <a:spcPct val="115000"/>
                        </a:lnSpc>
                        <a:spcAft>
                          <a:spcPts val="0"/>
                        </a:spcAft>
                      </a:pPr>
                      <a:r>
                        <a:rPr lang="es-GT" sz="1200" dirty="0">
                          <a:effectLst/>
                        </a:rPr>
                        <a:t>Fueron elaborados documentos con información relacionada al manejo de los fideicomisos y publicados en el portal web del Minfin.</a:t>
                      </a:r>
                      <a:endParaRPr lang="es-GT" sz="1200" dirty="0">
                        <a:effectLst/>
                        <a:latin typeface="Calibri"/>
                        <a:ea typeface="Calibri"/>
                        <a:cs typeface="Times New Roman"/>
                      </a:endParaRPr>
                    </a:p>
                  </a:txBody>
                  <a:tcPr marL="45145" marR="45145" marT="0" marB="0" anchor="ctr"/>
                </a:tc>
                <a:tc>
                  <a:txBody>
                    <a:bodyPr/>
                    <a:lstStyle/>
                    <a:p>
                      <a:pPr algn="r">
                        <a:lnSpc>
                          <a:spcPct val="115000"/>
                        </a:lnSpc>
                        <a:spcAft>
                          <a:spcPts val="0"/>
                        </a:spcAft>
                      </a:pPr>
                      <a:r>
                        <a:rPr lang="es-GT" sz="1200" dirty="0">
                          <a:effectLst/>
                        </a:rPr>
                        <a:t>3,182,246.00</a:t>
                      </a:r>
                      <a:endParaRPr lang="es-GT" sz="1200" dirty="0">
                        <a:effectLst/>
                        <a:latin typeface="Calibri"/>
                        <a:ea typeface="Calibri"/>
                        <a:cs typeface="Times New Roman"/>
                      </a:endParaRPr>
                    </a:p>
                  </a:txBody>
                  <a:tcPr marL="45145" marR="45145" marT="0" marB="0" anchor="ctr"/>
                </a:tc>
                <a:tc>
                  <a:txBody>
                    <a:bodyPr/>
                    <a:lstStyle/>
                    <a:p>
                      <a:pPr algn="r">
                        <a:lnSpc>
                          <a:spcPct val="115000"/>
                        </a:lnSpc>
                        <a:spcAft>
                          <a:spcPts val="0"/>
                        </a:spcAft>
                      </a:pPr>
                      <a:r>
                        <a:rPr lang="es-GT" sz="1200" dirty="0">
                          <a:effectLst/>
                        </a:rPr>
                        <a:t>1,000,962.77</a:t>
                      </a:r>
                      <a:endParaRPr lang="es-GT" sz="12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200" dirty="0">
                          <a:effectLst/>
                        </a:rPr>
                        <a:t>31.45</a:t>
                      </a:r>
                      <a:endParaRPr lang="es-GT" sz="12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200" dirty="0">
                          <a:effectLst/>
                        </a:rPr>
                        <a:t>33.33</a:t>
                      </a:r>
                      <a:endParaRPr lang="es-GT" sz="1200" dirty="0">
                        <a:effectLst/>
                        <a:latin typeface="Calibri"/>
                        <a:ea typeface="Calibri"/>
                        <a:cs typeface="Times New Roman"/>
                      </a:endParaRPr>
                    </a:p>
                  </a:txBody>
                  <a:tcPr marL="45145" marR="45145" marT="0" marB="0" anchor="ctr"/>
                </a:tc>
                <a:extLst>
                  <a:ext uri="{0D108BD9-81ED-4DB2-BD59-A6C34878D82A}">
                    <a16:rowId xmlns:a16="http://schemas.microsoft.com/office/drawing/2014/main" val="10004"/>
                  </a:ext>
                </a:extLst>
              </a:tr>
              <a:tr h="1472259">
                <a:tc>
                  <a:txBody>
                    <a:bodyPr/>
                    <a:lstStyle/>
                    <a:p>
                      <a:pPr marL="0" lvl="0" indent="0" algn="ctr">
                        <a:lnSpc>
                          <a:spcPct val="115000"/>
                        </a:lnSpc>
                        <a:spcAft>
                          <a:spcPts val="0"/>
                        </a:spcAft>
                        <a:buFont typeface="+mj-lt"/>
                        <a:buNone/>
                      </a:pPr>
                      <a:r>
                        <a:rPr lang="es-GT" sz="1200" dirty="0">
                          <a:effectLst/>
                        </a:rPr>
                        <a:t>12. </a:t>
                      </a:r>
                      <a:endParaRPr lang="es-GT" sz="1200" dirty="0">
                        <a:effectLst/>
                        <a:latin typeface="Calibri"/>
                        <a:ea typeface="Calibri"/>
                        <a:cs typeface="Times New Roman"/>
                      </a:endParaRPr>
                    </a:p>
                  </a:txBody>
                  <a:tcPr marL="45145" marR="45145" marT="0" marB="0" anchor="ctr"/>
                </a:tc>
                <a:tc>
                  <a:txBody>
                    <a:bodyPr/>
                    <a:lstStyle/>
                    <a:p>
                      <a:pPr algn="just">
                        <a:lnSpc>
                          <a:spcPct val="115000"/>
                        </a:lnSpc>
                        <a:spcAft>
                          <a:spcPts val="0"/>
                        </a:spcAft>
                      </a:pPr>
                      <a:r>
                        <a:rPr lang="es-GT" sz="1200" dirty="0">
                          <a:effectLst/>
                        </a:rPr>
                        <a:t>Gestión financiera</a:t>
                      </a:r>
                      <a:endParaRPr lang="es-GT" sz="1200" dirty="0">
                        <a:effectLst/>
                        <a:latin typeface="Calibri"/>
                        <a:ea typeface="Calibri"/>
                        <a:cs typeface="Times New Roman"/>
                      </a:endParaRPr>
                    </a:p>
                  </a:txBody>
                  <a:tcPr marL="45145" marR="45145" marT="0" marB="0" anchor="ctr"/>
                </a:tc>
                <a:tc>
                  <a:txBody>
                    <a:bodyPr/>
                    <a:lstStyle/>
                    <a:p>
                      <a:pPr algn="just">
                        <a:lnSpc>
                          <a:spcPct val="115000"/>
                        </a:lnSpc>
                        <a:spcAft>
                          <a:spcPts val="0"/>
                        </a:spcAft>
                      </a:pPr>
                      <a:r>
                        <a:rPr lang="es-GT" sz="1200" dirty="0">
                          <a:effectLst/>
                        </a:rPr>
                        <a:t>Gestionado cuatro convenios de aporte económico a favor de instituciones de beneficio social y académico.</a:t>
                      </a:r>
                    </a:p>
                    <a:p>
                      <a:pPr algn="just">
                        <a:lnSpc>
                          <a:spcPct val="115000"/>
                        </a:lnSpc>
                        <a:spcAft>
                          <a:spcPts val="0"/>
                        </a:spcAft>
                      </a:pPr>
                      <a:r>
                        <a:rPr lang="es-GT" sz="1200" dirty="0">
                          <a:effectLst/>
                        </a:rPr>
                        <a:t>De conformidad con el convenio entre el Gobierno de los Estados Unidos de América y el Gobierno de la República de Guatemala en relación por un Canje (SWAP) de deuda por Naturaleza, se realizó la transferencia de recursos en base al calendario respectivo.</a:t>
                      </a:r>
                      <a:endParaRPr lang="es-GT" sz="1200" dirty="0">
                        <a:effectLst/>
                        <a:latin typeface="Calibri"/>
                        <a:ea typeface="Calibri"/>
                        <a:cs typeface="Times New Roman"/>
                      </a:endParaRPr>
                    </a:p>
                  </a:txBody>
                  <a:tcPr marL="45145" marR="45145" marT="0" marB="0" anchor="ctr"/>
                </a:tc>
                <a:tc>
                  <a:txBody>
                    <a:bodyPr/>
                    <a:lstStyle/>
                    <a:p>
                      <a:pPr algn="r">
                        <a:lnSpc>
                          <a:spcPct val="115000"/>
                        </a:lnSpc>
                        <a:spcAft>
                          <a:spcPts val="0"/>
                        </a:spcAft>
                      </a:pPr>
                      <a:r>
                        <a:rPr lang="es-GT" sz="1200" dirty="0">
                          <a:effectLst/>
                        </a:rPr>
                        <a:t>11,193,587.00</a:t>
                      </a:r>
                      <a:endParaRPr lang="es-GT" sz="1200" dirty="0">
                        <a:effectLst/>
                        <a:latin typeface="Calibri"/>
                        <a:ea typeface="Calibri"/>
                        <a:cs typeface="Times New Roman"/>
                      </a:endParaRPr>
                    </a:p>
                  </a:txBody>
                  <a:tcPr marL="45145" marR="45145" marT="0" marB="0" anchor="ctr"/>
                </a:tc>
                <a:tc>
                  <a:txBody>
                    <a:bodyPr/>
                    <a:lstStyle/>
                    <a:p>
                      <a:pPr algn="r">
                        <a:lnSpc>
                          <a:spcPct val="115000"/>
                        </a:lnSpc>
                        <a:spcAft>
                          <a:spcPts val="0"/>
                        </a:spcAft>
                      </a:pPr>
                      <a:r>
                        <a:rPr lang="es-GT" sz="1200" dirty="0">
                          <a:effectLst/>
                        </a:rPr>
                        <a:t>2,231,032.92</a:t>
                      </a:r>
                      <a:endParaRPr lang="es-GT" sz="12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200" dirty="0">
                          <a:effectLst/>
                        </a:rPr>
                        <a:t>20.00</a:t>
                      </a:r>
                      <a:endParaRPr lang="es-GT" sz="1200" dirty="0">
                        <a:effectLst/>
                        <a:latin typeface="Calibri"/>
                        <a:ea typeface="Calibri"/>
                        <a:cs typeface="Times New Roman"/>
                      </a:endParaRPr>
                    </a:p>
                  </a:txBody>
                  <a:tcPr marL="45145" marR="45145" marT="0" marB="0" anchor="ctr"/>
                </a:tc>
                <a:tc>
                  <a:txBody>
                    <a:bodyPr/>
                    <a:lstStyle/>
                    <a:p>
                      <a:pPr algn="ctr">
                        <a:lnSpc>
                          <a:spcPct val="115000"/>
                        </a:lnSpc>
                        <a:spcAft>
                          <a:spcPts val="0"/>
                        </a:spcAft>
                      </a:pPr>
                      <a:r>
                        <a:rPr lang="es-GT" sz="1200" dirty="0">
                          <a:effectLst/>
                        </a:rPr>
                        <a:t>33.33</a:t>
                      </a:r>
                      <a:endParaRPr lang="es-GT" sz="1200" dirty="0">
                        <a:effectLst/>
                        <a:latin typeface="Calibri"/>
                        <a:ea typeface="Calibri"/>
                        <a:cs typeface="Times New Roman"/>
                      </a:endParaRPr>
                    </a:p>
                  </a:txBody>
                  <a:tcPr marL="45145" marR="4514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1284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t>Principales resultados y avances</a:t>
            </a:r>
          </a:p>
        </p:txBody>
      </p:sp>
      <p:graphicFrame>
        <p:nvGraphicFramePr>
          <p:cNvPr id="2" name="1 Tabla"/>
          <p:cNvGraphicFramePr>
            <a:graphicFrameLocks noGrp="1"/>
          </p:cNvGraphicFramePr>
          <p:nvPr>
            <p:extLst>
              <p:ext uri="{D42A27DB-BD31-4B8C-83A1-F6EECF244321}">
                <p14:modId xmlns:p14="http://schemas.microsoft.com/office/powerpoint/2010/main" val="1759552601"/>
              </p:ext>
            </p:extLst>
          </p:nvPr>
        </p:nvGraphicFramePr>
        <p:xfrm>
          <a:off x="470061" y="1666905"/>
          <a:ext cx="11120255" cy="3660480"/>
        </p:xfrm>
        <a:graphic>
          <a:graphicData uri="http://schemas.openxmlformats.org/drawingml/2006/table">
            <a:tbl>
              <a:tblPr firstRow="1" firstCol="1" bandRow="1">
                <a:tableStyleId>{5C22544A-7EE6-4342-B048-85BDC9FD1C3A}</a:tableStyleId>
              </a:tblPr>
              <a:tblGrid>
                <a:gridCol w="705596">
                  <a:extLst>
                    <a:ext uri="{9D8B030D-6E8A-4147-A177-3AD203B41FA5}">
                      <a16:colId xmlns:a16="http://schemas.microsoft.com/office/drawing/2014/main" val="20000"/>
                    </a:ext>
                  </a:extLst>
                </a:gridCol>
                <a:gridCol w="2731325">
                  <a:extLst>
                    <a:ext uri="{9D8B030D-6E8A-4147-A177-3AD203B41FA5}">
                      <a16:colId xmlns:a16="http://schemas.microsoft.com/office/drawing/2014/main" val="20001"/>
                    </a:ext>
                  </a:extLst>
                </a:gridCol>
                <a:gridCol w="3265678">
                  <a:extLst>
                    <a:ext uri="{9D8B030D-6E8A-4147-A177-3AD203B41FA5}">
                      <a16:colId xmlns:a16="http://schemas.microsoft.com/office/drawing/2014/main" val="20002"/>
                    </a:ext>
                  </a:extLst>
                </a:gridCol>
                <a:gridCol w="1270696">
                  <a:extLst>
                    <a:ext uri="{9D8B030D-6E8A-4147-A177-3AD203B41FA5}">
                      <a16:colId xmlns:a16="http://schemas.microsoft.com/office/drawing/2014/main" val="20003"/>
                    </a:ext>
                  </a:extLst>
                </a:gridCol>
                <a:gridCol w="1282535">
                  <a:extLst>
                    <a:ext uri="{9D8B030D-6E8A-4147-A177-3AD203B41FA5}">
                      <a16:colId xmlns:a16="http://schemas.microsoft.com/office/drawing/2014/main" val="20004"/>
                    </a:ext>
                  </a:extLst>
                </a:gridCol>
                <a:gridCol w="760021">
                  <a:extLst>
                    <a:ext uri="{9D8B030D-6E8A-4147-A177-3AD203B41FA5}">
                      <a16:colId xmlns:a16="http://schemas.microsoft.com/office/drawing/2014/main" val="20005"/>
                    </a:ext>
                  </a:extLst>
                </a:gridCol>
                <a:gridCol w="1104404">
                  <a:extLst>
                    <a:ext uri="{9D8B030D-6E8A-4147-A177-3AD203B41FA5}">
                      <a16:colId xmlns:a16="http://schemas.microsoft.com/office/drawing/2014/main" val="20006"/>
                    </a:ext>
                  </a:extLst>
                </a:gridCol>
              </a:tblGrid>
              <a:tr h="850663">
                <a:tc rowSpan="2">
                  <a:txBody>
                    <a:bodyPr/>
                    <a:lstStyle/>
                    <a:p>
                      <a:pPr algn="ctr">
                        <a:lnSpc>
                          <a:spcPct val="115000"/>
                        </a:lnSpc>
                        <a:spcAft>
                          <a:spcPts val="0"/>
                        </a:spcAft>
                      </a:pPr>
                      <a:r>
                        <a:rPr lang="es-GT" sz="1600" dirty="0">
                          <a:effectLst/>
                        </a:rPr>
                        <a:t>No.</a:t>
                      </a:r>
                      <a:endParaRPr lang="es-GT" sz="1600" dirty="0">
                        <a:effectLst/>
                        <a:latin typeface="Calibri"/>
                        <a:ea typeface="Calibri"/>
                        <a:cs typeface="Times New Roman"/>
                      </a:endParaRPr>
                    </a:p>
                  </a:txBody>
                  <a:tcPr marL="68564" marR="68564" marT="0" marB="0" anchor="ctr"/>
                </a:tc>
                <a:tc rowSpan="2">
                  <a:txBody>
                    <a:bodyPr/>
                    <a:lstStyle/>
                    <a:p>
                      <a:pPr algn="ctr">
                        <a:lnSpc>
                          <a:spcPct val="115000"/>
                        </a:lnSpc>
                        <a:spcAft>
                          <a:spcPts val="0"/>
                        </a:spcAft>
                      </a:pPr>
                      <a:r>
                        <a:rPr lang="es-GT" sz="1600" dirty="0">
                          <a:effectLst/>
                        </a:rPr>
                        <a:t>Nombre del producto</a:t>
                      </a:r>
                      <a:endParaRPr lang="es-GT" sz="1600" dirty="0">
                        <a:effectLst/>
                        <a:latin typeface="Calibri"/>
                        <a:ea typeface="Calibri"/>
                        <a:cs typeface="Times New Roman"/>
                      </a:endParaRPr>
                    </a:p>
                  </a:txBody>
                  <a:tcPr marL="68564" marR="68564" marT="0" marB="0" anchor="ctr"/>
                </a:tc>
                <a:tc rowSpan="2">
                  <a:txBody>
                    <a:bodyPr/>
                    <a:lstStyle/>
                    <a:p>
                      <a:pPr algn="ctr">
                        <a:lnSpc>
                          <a:spcPct val="115000"/>
                        </a:lnSpc>
                        <a:spcAft>
                          <a:spcPts val="0"/>
                        </a:spcAft>
                      </a:pPr>
                      <a:r>
                        <a:rPr lang="es-GT" sz="1600" dirty="0">
                          <a:effectLst/>
                        </a:rPr>
                        <a:t>Descripción del producto</a:t>
                      </a:r>
                      <a:endParaRPr lang="es-GT" sz="1600" dirty="0">
                        <a:effectLst/>
                        <a:latin typeface="Calibri"/>
                        <a:ea typeface="Calibri"/>
                        <a:cs typeface="Times New Roman"/>
                      </a:endParaRPr>
                    </a:p>
                  </a:txBody>
                  <a:tcPr marL="68564" marR="68564" marT="0" marB="0" anchor="ctr"/>
                </a:tc>
                <a:tc gridSpan="3">
                  <a:txBody>
                    <a:bodyPr/>
                    <a:lstStyle/>
                    <a:p>
                      <a:pPr algn="ctr">
                        <a:lnSpc>
                          <a:spcPct val="115000"/>
                        </a:lnSpc>
                        <a:spcAft>
                          <a:spcPts val="0"/>
                        </a:spcAft>
                      </a:pPr>
                      <a:r>
                        <a:rPr lang="es-GT" sz="1600" dirty="0">
                          <a:effectLst/>
                        </a:rPr>
                        <a:t>Presupuesto</a:t>
                      </a:r>
                      <a:endParaRPr lang="es-GT" sz="1600" dirty="0">
                        <a:effectLst/>
                        <a:latin typeface="Calibri"/>
                        <a:ea typeface="Calibri"/>
                        <a:cs typeface="Times New Roman"/>
                      </a:endParaRPr>
                    </a:p>
                  </a:txBody>
                  <a:tcPr marL="68564" marR="68564" marT="0" marB="0" anchor="ctr"/>
                </a:tc>
                <a:tc hMerge="1">
                  <a:txBody>
                    <a:bodyPr/>
                    <a:lstStyle/>
                    <a:p>
                      <a:endParaRPr lang="es-GT"/>
                    </a:p>
                  </a:txBody>
                  <a:tcPr/>
                </a:tc>
                <a:tc hMerge="1">
                  <a:txBody>
                    <a:bodyPr/>
                    <a:lstStyle/>
                    <a:p>
                      <a:endParaRPr lang="es-GT"/>
                    </a:p>
                  </a:txBody>
                  <a:tcPr/>
                </a:tc>
                <a:tc>
                  <a:txBody>
                    <a:bodyPr/>
                    <a:lstStyle/>
                    <a:p>
                      <a:pPr algn="ctr">
                        <a:lnSpc>
                          <a:spcPct val="115000"/>
                        </a:lnSpc>
                        <a:spcAft>
                          <a:spcPts val="0"/>
                        </a:spcAft>
                      </a:pPr>
                      <a:r>
                        <a:rPr lang="es-GT" sz="1600" dirty="0">
                          <a:effectLst/>
                        </a:rPr>
                        <a:t>Ejecución física</a:t>
                      </a:r>
                      <a:endParaRPr lang="es-GT" sz="1600" dirty="0">
                        <a:effectLst/>
                        <a:latin typeface="Calibri"/>
                        <a:ea typeface="Calibri"/>
                        <a:cs typeface="Times New Roman"/>
                      </a:endParaRPr>
                    </a:p>
                  </a:txBody>
                  <a:tcPr marL="68564" marR="68564" marT="0" marB="0" anchor="ctr"/>
                </a:tc>
                <a:extLst>
                  <a:ext uri="{0D108BD9-81ED-4DB2-BD59-A6C34878D82A}">
                    <a16:rowId xmlns:a16="http://schemas.microsoft.com/office/drawing/2014/main" val="10000"/>
                  </a:ext>
                </a:extLst>
              </a:tr>
              <a:tr h="175219">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ctr">
                        <a:lnSpc>
                          <a:spcPct val="115000"/>
                        </a:lnSpc>
                        <a:spcAft>
                          <a:spcPts val="0"/>
                        </a:spcAft>
                      </a:pPr>
                      <a:r>
                        <a:rPr lang="es-GT" sz="1600" dirty="0">
                          <a:effectLst/>
                        </a:rPr>
                        <a:t>Vigente</a:t>
                      </a:r>
                      <a:endParaRPr lang="es-GT" sz="1600" dirty="0">
                        <a:effectLst/>
                        <a:latin typeface="Calibri"/>
                        <a:ea typeface="Calibri"/>
                        <a:cs typeface="Times New Roman"/>
                      </a:endParaRPr>
                    </a:p>
                  </a:txBody>
                  <a:tcPr marL="68564" marR="68564" marT="0" marB="0" anchor="ctr"/>
                </a:tc>
                <a:tc>
                  <a:txBody>
                    <a:bodyPr/>
                    <a:lstStyle/>
                    <a:p>
                      <a:pPr algn="ctr">
                        <a:lnSpc>
                          <a:spcPct val="115000"/>
                        </a:lnSpc>
                        <a:spcAft>
                          <a:spcPts val="0"/>
                        </a:spcAft>
                      </a:pPr>
                      <a:r>
                        <a:rPr lang="es-GT" sz="1600" dirty="0">
                          <a:effectLst/>
                        </a:rPr>
                        <a:t>Devengado</a:t>
                      </a:r>
                      <a:endParaRPr lang="es-GT" sz="1600" dirty="0">
                        <a:effectLst/>
                        <a:latin typeface="Calibri"/>
                        <a:ea typeface="Calibri"/>
                        <a:cs typeface="Times New Roman"/>
                      </a:endParaRPr>
                    </a:p>
                  </a:txBody>
                  <a:tcPr marL="68564" marR="68564" marT="0" marB="0" anchor="ctr"/>
                </a:tc>
                <a:tc>
                  <a:txBody>
                    <a:bodyPr/>
                    <a:lstStyle/>
                    <a:p>
                      <a:pPr algn="ctr">
                        <a:lnSpc>
                          <a:spcPct val="115000"/>
                        </a:lnSpc>
                        <a:spcAft>
                          <a:spcPts val="0"/>
                        </a:spcAft>
                      </a:pPr>
                      <a:r>
                        <a:rPr lang="es-GT" sz="1600" dirty="0">
                          <a:effectLst/>
                        </a:rPr>
                        <a:t>%</a:t>
                      </a:r>
                      <a:endParaRPr lang="es-GT" sz="1600" dirty="0">
                        <a:effectLst/>
                        <a:latin typeface="Calibri"/>
                        <a:ea typeface="Calibri"/>
                        <a:cs typeface="Times New Roman"/>
                      </a:endParaRPr>
                    </a:p>
                  </a:txBody>
                  <a:tcPr marL="68564" marR="68564" marT="0" marB="0" anchor="ctr"/>
                </a:tc>
                <a:tc>
                  <a:txBody>
                    <a:bodyPr/>
                    <a:lstStyle/>
                    <a:p>
                      <a:pPr algn="ctr">
                        <a:lnSpc>
                          <a:spcPct val="115000"/>
                        </a:lnSpc>
                        <a:spcAft>
                          <a:spcPts val="0"/>
                        </a:spcAft>
                      </a:pPr>
                      <a:r>
                        <a:rPr lang="es-GT" sz="1600" dirty="0">
                          <a:effectLst/>
                        </a:rPr>
                        <a:t>%</a:t>
                      </a:r>
                      <a:endParaRPr lang="es-GT" sz="1600" dirty="0">
                        <a:effectLst/>
                        <a:latin typeface="Calibri"/>
                        <a:ea typeface="Calibri"/>
                        <a:cs typeface="Times New Roman"/>
                      </a:endParaRPr>
                    </a:p>
                  </a:txBody>
                  <a:tcPr marL="68564" marR="68564" marT="0" marB="0" anchor="ctr"/>
                </a:tc>
                <a:extLst>
                  <a:ext uri="{0D108BD9-81ED-4DB2-BD59-A6C34878D82A}">
                    <a16:rowId xmlns:a16="http://schemas.microsoft.com/office/drawing/2014/main" val="10001"/>
                  </a:ext>
                </a:extLst>
              </a:tr>
              <a:tr h="1405880">
                <a:tc>
                  <a:txBody>
                    <a:bodyPr/>
                    <a:lstStyle/>
                    <a:p>
                      <a:pPr marL="0" lvl="0" indent="0" algn="ctr">
                        <a:lnSpc>
                          <a:spcPct val="115000"/>
                        </a:lnSpc>
                        <a:spcAft>
                          <a:spcPts val="0"/>
                        </a:spcAft>
                        <a:buFont typeface="+mj-lt"/>
                        <a:buNone/>
                      </a:pPr>
                      <a:r>
                        <a:rPr lang="es-GT" sz="1200" dirty="0">
                          <a:effectLst/>
                        </a:rPr>
                        <a:t>13. </a:t>
                      </a:r>
                      <a:endParaRPr lang="es-GT" sz="1200" dirty="0">
                        <a:effectLst/>
                        <a:latin typeface="Calibri"/>
                        <a:ea typeface="Calibri"/>
                        <a:cs typeface="Times New Roman"/>
                      </a:endParaRPr>
                    </a:p>
                  </a:txBody>
                  <a:tcPr marL="68564" marR="68564" marT="0" marB="0" anchor="ctr"/>
                </a:tc>
                <a:tc>
                  <a:txBody>
                    <a:bodyPr/>
                    <a:lstStyle/>
                    <a:p>
                      <a:pPr algn="just">
                        <a:lnSpc>
                          <a:spcPct val="115000"/>
                        </a:lnSpc>
                        <a:spcAft>
                          <a:spcPts val="0"/>
                        </a:spcAft>
                      </a:pPr>
                      <a:r>
                        <a:rPr lang="es-GT" sz="1200" dirty="0">
                          <a:effectLst/>
                        </a:rPr>
                        <a:t>Informes de auditoría elaborados</a:t>
                      </a:r>
                      <a:endParaRPr lang="es-GT" sz="1200" dirty="0">
                        <a:effectLst/>
                        <a:latin typeface="Calibri"/>
                        <a:ea typeface="Calibri"/>
                        <a:cs typeface="Times New Roman"/>
                      </a:endParaRPr>
                    </a:p>
                  </a:txBody>
                  <a:tcPr marL="68564" marR="68564" marT="0" marB="0" anchor="ctr"/>
                </a:tc>
                <a:tc>
                  <a:txBody>
                    <a:bodyPr/>
                    <a:lstStyle/>
                    <a:p>
                      <a:pPr algn="just">
                        <a:lnSpc>
                          <a:spcPct val="115000"/>
                        </a:lnSpc>
                        <a:spcAft>
                          <a:spcPts val="0"/>
                        </a:spcAft>
                      </a:pPr>
                      <a:r>
                        <a:rPr lang="es-GT" sz="1200" dirty="0">
                          <a:effectLst/>
                        </a:rPr>
                        <a:t>Realizados informes de auditoría integrales de carácter financiero, donde se evaluó la ejecución presupuestaria; en igual forma se encuentran en  proceso durante el primer cuatrimestre auditorías de gestión y exámenes especiales de auditoria, estas auditorías se realizan al interno del Minfin.</a:t>
                      </a:r>
                      <a:endParaRPr lang="es-GT" sz="1200" dirty="0">
                        <a:effectLst/>
                        <a:latin typeface="Calibri"/>
                        <a:ea typeface="Calibri"/>
                        <a:cs typeface="Times New Roman"/>
                      </a:endParaRPr>
                    </a:p>
                  </a:txBody>
                  <a:tcPr marL="68564" marR="68564" marT="0" marB="0" anchor="ctr"/>
                </a:tc>
                <a:tc>
                  <a:txBody>
                    <a:bodyPr/>
                    <a:lstStyle/>
                    <a:p>
                      <a:pPr algn="r">
                        <a:lnSpc>
                          <a:spcPct val="115000"/>
                        </a:lnSpc>
                        <a:spcAft>
                          <a:spcPts val="0"/>
                        </a:spcAft>
                      </a:pPr>
                      <a:r>
                        <a:rPr lang="es-GT" sz="1200" dirty="0">
                          <a:effectLst/>
                        </a:rPr>
                        <a:t>10,285,767.00</a:t>
                      </a:r>
                      <a:endParaRPr lang="es-GT" sz="1200" dirty="0">
                        <a:effectLst/>
                        <a:latin typeface="Calibri"/>
                        <a:ea typeface="Calibri"/>
                        <a:cs typeface="Times New Roman"/>
                      </a:endParaRPr>
                    </a:p>
                  </a:txBody>
                  <a:tcPr marL="68564" marR="68564" marT="0" marB="0" anchor="ctr"/>
                </a:tc>
                <a:tc>
                  <a:txBody>
                    <a:bodyPr/>
                    <a:lstStyle/>
                    <a:p>
                      <a:pPr algn="r">
                        <a:lnSpc>
                          <a:spcPct val="115000"/>
                        </a:lnSpc>
                        <a:spcAft>
                          <a:spcPts val="0"/>
                        </a:spcAft>
                      </a:pPr>
                      <a:r>
                        <a:rPr lang="es-GT" sz="1200" dirty="0">
                          <a:effectLst/>
                        </a:rPr>
                        <a:t>2,968,325.92</a:t>
                      </a:r>
                      <a:endParaRPr lang="es-GT" sz="1200" dirty="0">
                        <a:effectLst/>
                        <a:latin typeface="Calibri"/>
                        <a:ea typeface="Calibri"/>
                        <a:cs typeface="Times New Roman"/>
                      </a:endParaRPr>
                    </a:p>
                  </a:txBody>
                  <a:tcPr marL="68564" marR="68564" marT="0" marB="0" anchor="ctr"/>
                </a:tc>
                <a:tc>
                  <a:txBody>
                    <a:bodyPr/>
                    <a:lstStyle/>
                    <a:p>
                      <a:pPr>
                        <a:lnSpc>
                          <a:spcPct val="115000"/>
                        </a:lnSpc>
                        <a:spcAft>
                          <a:spcPts val="0"/>
                        </a:spcAft>
                      </a:pPr>
                      <a:r>
                        <a:rPr lang="es-GT" sz="1200" dirty="0">
                          <a:effectLst/>
                        </a:rPr>
                        <a:t>29.00</a:t>
                      </a:r>
                      <a:endParaRPr lang="es-GT" sz="1200" dirty="0">
                        <a:effectLst/>
                        <a:latin typeface="Calibri"/>
                        <a:ea typeface="Calibri"/>
                        <a:cs typeface="Times New Roman"/>
                      </a:endParaRPr>
                    </a:p>
                  </a:txBody>
                  <a:tcPr marL="68564" marR="68564" marT="0" marB="0" anchor="ctr"/>
                </a:tc>
                <a:tc>
                  <a:txBody>
                    <a:bodyPr/>
                    <a:lstStyle/>
                    <a:p>
                      <a:pPr algn="ctr">
                        <a:lnSpc>
                          <a:spcPct val="115000"/>
                        </a:lnSpc>
                        <a:spcAft>
                          <a:spcPts val="0"/>
                        </a:spcAft>
                      </a:pPr>
                      <a:r>
                        <a:rPr lang="es-GT" sz="1200" dirty="0">
                          <a:effectLst/>
                        </a:rPr>
                        <a:t>33.33</a:t>
                      </a:r>
                      <a:endParaRPr lang="es-GT" sz="1200" dirty="0">
                        <a:effectLst/>
                        <a:latin typeface="Calibri"/>
                        <a:ea typeface="Calibri"/>
                        <a:cs typeface="Times New Roman"/>
                      </a:endParaRPr>
                    </a:p>
                  </a:txBody>
                  <a:tcPr marL="68564" marR="68564" marT="0" marB="0" anchor="ctr"/>
                </a:tc>
                <a:extLst>
                  <a:ext uri="{0D108BD9-81ED-4DB2-BD59-A6C34878D82A}">
                    <a16:rowId xmlns:a16="http://schemas.microsoft.com/office/drawing/2014/main" val="10002"/>
                  </a:ext>
                </a:extLst>
              </a:tr>
              <a:tr h="1140031">
                <a:tc>
                  <a:txBody>
                    <a:bodyPr/>
                    <a:lstStyle/>
                    <a:p>
                      <a:pPr marL="0" lvl="0" indent="0" algn="ctr">
                        <a:lnSpc>
                          <a:spcPct val="115000"/>
                        </a:lnSpc>
                        <a:spcAft>
                          <a:spcPts val="0"/>
                        </a:spcAft>
                        <a:buFont typeface="+mj-lt"/>
                        <a:buNone/>
                      </a:pPr>
                      <a:r>
                        <a:rPr lang="es-GT" sz="1200" dirty="0">
                          <a:effectLst/>
                        </a:rPr>
                        <a:t>14. </a:t>
                      </a:r>
                      <a:endParaRPr lang="es-GT" sz="1200" dirty="0">
                        <a:effectLst/>
                        <a:latin typeface="Calibri"/>
                        <a:ea typeface="Calibri"/>
                        <a:cs typeface="Times New Roman"/>
                      </a:endParaRPr>
                    </a:p>
                  </a:txBody>
                  <a:tcPr marL="68564" marR="68564" marT="0" marB="0" anchor="ctr"/>
                </a:tc>
                <a:tc>
                  <a:txBody>
                    <a:bodyPr/>
                    <a:lstStyle/>
                    <a:p>
                      <a:pPr algn="just">
                        <a:lnSpc>
                          <a:spcPct val="115000"/>
                        </a:lnSpc>
                        <a:spcAft>
                          <a:spcPts val="0"/>
                        </a:spcAft>
                      </a:pPr>
                      <a:r>
                        <a:rPr lang="es-GT" sz="1200" dirty="0">
                          <a:effectLst/>
                        </a:rPr>
                        <a:t>Especies fiscales, formularios varios e impresiones.</a:t>
                      </a:r>
                      <a:endParaRPr lang="es-GT" sz="1200" dirty="0">
                        <a:effectLst/>
                        <a:latin typeface="Calibri"/>
                        <a:ea typeface="Calibri"/>
                        <a:cs typeface="Times New Roman"/>
                      </a:endParaRPr>
                    </a:p>
                  </a:txBody>
                  <a:tcPr marL="68564" marR="68564" marT="0" marB="0" anchor="ctr"/>
                </a:tc>
                <a:tc>
                  <a:txBody>
                    <a:bodyPr/>
                    <a:lstStyle/>
                    <a:p>
                      <a:pPr algn="just">
                        <a:lnSpc>
                          <a:spcPct val="115000"/>
                        </a:lnSpc>
                        <a:spcAft>
                          <a:spcPts val="0"/>
                        </a:spcAft>
                      </a:pPr>
                      <a:r>
                        <a:rPr lang="es-GT" sz="1200" dirty="0">
                          <a:effectLst/>
                        </a:rPr>
                        <a:t>Identificado y ofrecidos servicios de impresiones a potenciales clientes que solicitan documentos con medidas de seguridad, en igual forma a quienes requieren servicios de impresión.</a:t>
                      </a:r>
                      <a:endParaRPr lang="es-GT" sz="1200" dirty="0">
                        <a:effectLst/>
                        <a:latin typeface="Calibri"/>
                        <a:ea typeface="Calibri"/>
                        <a:cs typeface="Times New Roman"/>
                      </a:endParaRPr>
                    </a:p>
                  </a:txBody>
                  <a:tcPr marL="68564" marR="68564" marT="0" marB="0" anchor="ctr"/>
                </a:tc>
                <a:tc>
                  <a:txBody>
                    <a:bodyPr/>
                    <a:lstStyle/>
                    <a:p>
                      <a:pPr algn="r">
                        <a:lnSpc>
                          <a:spcPct val="115000"/>
                        </a:lnSpc>
                        <a:spcAft>
                          <a:spcPts val="0"/>
                        </a:spcAft>
                      </a:pPr>
                      <a:r>
                        <a:rPr lang="es-GT" sz="1200" dirty="0">
                          <a:effectLst/>
                        </a:rPr>
                        <a:t>19,561,781.00</a:t>
                      </a:r>
                      <a:endParaRPr lang="es-GT" sz="1200" dirty="0">
                        <a:effectLst/>
                        <a:latin typeface="Calibri"/>
                        <a:ea typeface="Calibri"/>
                        <a:cs typeface="Times New Roman"/>
                      </a:endParaRPr>
                    </a:p>
                  </a:txBody>
                  <a:tcPr marL="68564" marR="68564" marT="0" marB="0" anchor="ctr"/>
                </a:tc>
                <a:tc>
                  <a:txBody>
                    <a:bodyPr/>
                    <a:lstStyle/>
                    <a:p>
                      <a:pPr algn="r">
                        <a:lnSpc>
                          <a:spcPct val="115000"/>
                        </a:lnSpc>
                        <a:spcAft>
                          <a:spcPts val="0"/>
                        </a:spcAft>
                      </a:pPr>
                      <a:r>
                        <a:rPr lang="es-GT" sz="1200" dirty="0">
                          <a:effectLst/>
                        </a:rPr>
                        <a:t>1,058,164.01</a:t>
                      </a:r>
                      <a:endParaRPr lang="es-GT" sz="1200" dirty="0">
                        <a:effectLst/>
                        <a:latin typeface="Calibri"/>
                        <a:ea typeface="Calibri"/>
                        <a:cs typeface="Times New Roman"/>
                      </a:endParaRPr>
                    </a:p>
                  </a:txBody>
                  <a:tcPr marL="68564" marR="68564" marT="0" marB="0" anchor="ctr"/>
                </a:tc>
                <a:tc>
                  <a:txBody>
                    <a:bodyPr/>
                    <a:lstStyle/>
                    <a:p>
                      <a:pPr>
                        <a:lnSpc>
                          <a:spcPct val="115000"/>
                        </a:lnSpc>
                        <a:spcAft>
                          <a:spcPts val="0"/>
                        </a:spcAft>
                      </a:pPr>
                      <a:r>
                        <a:rPr lang="es-GT" sz="1200" dirty="0">
                          <a:effectLst/>
                        </a:rPr>
                        <a:t>5.41</a:t>
                      </a:r>
                      <a:endParaRPr lang="es-GT" sz="1200" dirty="0">
                        <a:effectLst/>
                        <a:latin typeface="Calibri"/>
                        <a:ea typeface="Calibri"/>
                        <a:cs typeface="Times New Roman"/>
                      </a:endParaRPr>
                    </a:p>
                  </a:txBody>
                  <a:tcPr marL="68564" marR="68564" marT="0" marB="0" anchor="ctr"/>
                </a:tc>
                <a:tc>
                  <a:txBody>
                    <a:bodyPr/>
                    <a:lstStyle/>
                    <a:p>
                      <a:pPr algn="ctr">
                        <a:lnSpc>
                          <a:spcPct val="115000"/>
                        </a:lnSpc>
                        <a:spcAft>
                          <a:spcPts val="0"/>
                        </a:spcAft>
                      </a:pPr>
                      <a:r>
                        <a:rPr lang="es-GT" sz="1200" dirty="0">
                          <a:effectLst/>
                        </a:rPr>
                        <a:t>36.12</a:t>
                      </a:r>
                      <a:endParaRPr lang="es-GT" sz="1200" dirty="0">
                        <a:effectLst/>
                        <a:latin typeface="Calibri"/>
                        <a:ea typeface="Calibri"/>
                        <a:cs typeface="Times New Roman"/>
                      </a:endParaRPr>
                    </a:p>
                  </a:txBody>
                  <a:tcPr marL="68564" marR="68564"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2088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976095"/>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dirty="0">
                <a:solidFill>
                  <a:schemeClr val="bg1"/>
                </a:solidFill>
                <a:latin typeface="Montserrat" panose="00000500000000000000" pitchFamily="50" charset="0"/>
              </a:rPr>
              <a:t>RENDICIÓN DE CUENTAS</a:t>
            </a:r>
            <a:br>
              <a:rPr lang="es-GT" sz="3700" b="1" dirty="0">
                <a:latin typeface="Montserrat" panose="00000500000000000000" pitchFamily="50" charset="0"/>
              </a:rPr>
            </a:br>
            <a:r>
              <a:rPr lang="es-GT" sz="3700" b="1" dirty="0">
                <a:solidFill>
                  <a:srgbClr val="00B0F0"/>
                </a:solidFill>
                <a:latin typeface="Montserrat" panose="00000500000000000000" pitchFamily="50" charset="0"/>
              </a:rPr>
              <a:t>LOGROS Y TENDENCIAS</a:t>
            </a:r>
          </a:p>
        </p:txBody>
      </p:sp>
    </p:spTree>
    <p:extLst>
      <p:ext uri="{BB962C8B-B14F-4D97-AF65-F5344CB8AC3E}">
        <p14:creationId xmlns:p14="http://schemas.microsoft.com/office/powerpoint/2010/main" val="1110065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96918" y="531853"/>
            <a:ext cx="7021702" cy="618395"/>
          </a:xfrm>
        </p:spPr>
        <p:txBody>
          <a:bodyPr>
            <a:normAutofit fontScale="90000"/>
          </a:bodyPr>
          <a:lstStyle/>
          <a:p>
            <a:pPr algn="l"/>
            <a:r>
              <a:rPr lang="es-GT" sz="2800" dirty="0"/>
              <a:t>Logros y tendencias </a:t>
            </a:r>
            <a:br>
              <a:rPr lang="es-GT" sz="2800" dirty="0"/>
            </a:br>
            <a:r>
              <a:rPr lang="es-GT" sz="2800" dirty="0"/>
              <a:t>Gestión de los Ingresos</a:t>
            </a:r>
            <a:endParaRPr lang="es-GT" sz="1800" b="1" dirty="0">
              <a:latin typeface="Montserrat" panose="00000500000000000000" pitchFamily="50" charset="0"/>
            </a:endParaRPr>
          </a:p>
        </p:txBody>
      </p:sp>
      <p:sp>
        <p:nvSpPr>
          <p:cNvPr id="6" name="Google Shape;264;p15"/>
          <p:cNvSpPr txBox="1"/>
          <p:nvPr/>
        </p:nvSpPr>
        <p:spPr>
          <a:xfrm>
            <a:off x="5579918" y="1432338"/>
            <a:ext cx="5754232" cy="1061789"/>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Colocación de Q7.8 millardos por concepto de bonos del tesoro, equivale a 31.98% de la colocación anual, fueron utilizados para financiar programas del Estado de Guatemala. </a:t>
            </a:r>
            <a:endParaRPr sz="1400" dirty="0"/>
          </a:p>
        </p:txBody>
      </p:sp>
      <p:sp>
        <p:nvSpPr>
          <p:cNvPr id="8" name="Google Shape;647;p26"/>
          <p:cNvSpPr/>
          <p:nvPr/>
        </p:nvSpPr>
        <p:spPr>
          <a:xfrm>
            <a:off x="5381480" y="1511515"/>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 name="Google Shape;264;p15"/>
          <p:cNvSpPr txBox="1"/>
          <p:nvPr/>
        </p:nvSpPr>
        <p:spPr>
          <a:xfrm>
            <a:off x="5579918" y="2755098"/>
            <a:ext cx="5754232" cy="1061789"/>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Atención a los compromisos por pago de servicios de la deuda pública, realizando 525 instrucciones de pago, 25.25% de lo programado para el año 2021.</a:t>
            </a:r>
            <a:endParaRPr sz="1400" dirty="0"/>
          </a:p>
        </p:txBody>
      </p:sp>
      <p:sp>
        <p:nvSpPr>
          <p:cNvPr id="10" name="Google Shape;647;p26"/>
          <p:cNvSpPr/>
          <p:nvPr/>
        </p:nvSpPr>
        <p:spPr>
          <a:xfrm>
            <a:off x="5381480" y="2850909"/>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11" name="Google Shape;264;p15"/>
          <p:cNvSpPr txBox="1"/>
          <p:nvPr/>
        </p:nvSpPr>
        <p:spPr>
          <a:xfrm>
            <a:off x="5579918" y="3933274"/>
            <a:ext cx="5754232" cy="1061789"/>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Publicación en la página Web del Minfin de las estadísticas de las finanzas públicas para el Gobierno Central, siguiendo los estándares internacionales del FMI.</a:t>
            </a:r>
          </a:p>
        </p:txBody>
      </p:sp>
      <p:sp>
        <p:nvSpPr>
          <p:cNvPr id="12" name="Google Shape;647;p26"/>
          <p:cNvSpPr/>
          <p:nvPr/>
        </p:nvSpPr>
        <p:spPr>
          <a:xfrm>
            <a:off x="5381480" y="3987138"/>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13" name="Google Shape;264;p15"/>
          <p:cNvSpPr txBox="1"/>
          <p:nvPr/>
        </p:nvSpPr>
        <p:spPr>
          <a:xfrm>
            <a:off x="5579918" y="5133562"/>
            <a:ext cx="5754232" cy="1384954"/>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Apoyo al fortalecimiento de la Superintendencia de Administración Tributaria -SAT- para la estimación de ingresos tributarios para el ejercicio fiscal 2021 y proyecciones 2022-2026.</a:t>
            </a:r>
            <a:endParaRPr sz="1400" dirty="0"/>
          </a:p>
        </p:txBody>
      </p:sp>
      <p:sp>
        <p:nvSpPr>
          <p:cNvPr id="14" name="Google Shape;647;p26"/>
          <p:cNvSpPr/>
          <p:nvPr/>
        </p:nvSpPr>
        <p:spPr>
          <a:xfrm>
            <a:off x="5381480" y="5269293"/>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pic>
        <p:nvPicPr>
          <p:cNvPr id="15" name="Picture 4" descr="Image">
            <a:extLst>
              <a:ext uri="{FF2B5EF4-FFF2-40B4-BE49-F238E27FC236}">
                <a16:creationId xmlns:a16="http://schemas.microsoft.com/office/drawing/2014/main" id="{33CD30CD-0CBB-A445-93D2-5CF1F2971F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994" y="2084993"/>
            <a:ext cx="6730763" cy="369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52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96918" y="531853"/>
            <a:ext cx="7021702" cy="618395"/>
          </a:xfrm>
        </p:spPr>
        <p:txBody>
          <a:bodyPr>
            <a:normAutofit fontScale="90000"/>
          </a:bodyPr>
          <a:lstStyle/>
          <a:p>
            <a:pPr algn="l"/>
            <a:r>
              <a:rPr lang="es-GT" sz="2800" dirty="0"/>
              <a:t>Logros y tendencias</a:t>
            </a:r>
            <a:br>
              <a:rPr lang="es-GT" sz="2800" dirty="0"/>
            </a:br>
            <a:r>
              <a:rPr lang="es-GT" sz="2800" dirty="0"/>
              <a:t>Gestión de los egresos</a:t>
            </a:r>
            <a:endParaRPr lang="es-GT" sz="1800" b="1" dirty="0">
              <a:latin typeface="Montserrat" panose="00000500000000000000" pitchFamily="50" charset="0"/>
            </a:endParaRPr>
          </a:p>
        </p:txBody>
      </p:sp>
      <p:sp>
        <p:nvSpPr>
          <p:cNvPr id="8" name="Google Shape;647;p26"/>
          <p:cNvSpPr/>
          <p:nvPr/>
        </p:nvSpPr>
        <p:spPr>
          <a:xfrm>
            <a:off x="4924028" y="1803240"/>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12" name="Google Shape;647;p26"/>
          <p:cNvSpPr/>
          <p:nvPr/>
        </p:nvSpPr>
        <p:spPr>
          <a:xfrm>
            <a:off x="4928363" y="3166521"/>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pic>
        <p:nvPicPr>
          <p:cNvPr id="13" name="12 Imagen"/>
          <p:cNvPicPr/>
          <p:nvPr/>
        </p:nvPicPr>
        <p:blipFill rotWithShape="1">
          <a:blip r:embed="rId3"/>
          <a:srcRect l="28447" t="12108" r="36375" b="42380"/>
          <a:stretch/>
        </p:blipFill>
        <p:spPr bwMode="auto">
          <a:xfrm>
            <a:off x="218208" y="2165458"/>
            <a:ext cx="4032648" cy="3525713"/>
          </a:xfrm>
          <a:prstGeom prst="rect">
            <a:avLst/>
          </a:prstGeom>
          <a:ln>
            <a:noFill/>
          </a:ln>
          <a:extLst>
            <a:ext uri="{53640926-AAD7-44D8-BBD7-CCE9431645EC}">
              <a14:shadowObscured xmlns:a14="http://schemas.microsoft.com/office/drawing/2010/main"/>
            </a:ext>
          </a:extLst>
        </p:spPr>
      </p:pic>
      <p:sp>
        <p:nvSpPr>
          <p:cNvPr id="14" name="Google Shape;264;p15"/>
          <p:cNvSpPr txBox="1"/>
          <p:nvPr/>
        </p:nvSpPr>
        <p:spPr>
          <a:xfrm>
            <a:off x="5203150" y="1705649"/>
            <a:ext cx="5907162" cy="1061789"/>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Informe de liquidación Anual del Presupuesto General de Ingresos y Egresos y Cierre Contable 2020, entregado al Congreso de la República y Contraloría General de Cuentas.</a:t>
            </a:r>
            <a:endParaRPr sz="1400" dirty="0"/>
          </a:p>
        </p:txBody>
      </p:sp>
      <p:sp>
        <p:nvSpPr>
          <p:cNvPr id="15" name="Google Shape;264;p15"/>
          <p:cNvSpPr txBox="1"/>
          <p:nvPr/>
        </p:nvSpPr>
        <p:spPr>
          <a:xfrm>
            <a:off x="5203150" y="3081709"/>
            <a:ext cx="5907162" cy="1061789"/>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Fortalecimiento a las Municipalidades mediante la Implementación del cobro del portal de Gobierno Locales por medio de tarjeta de crédito o débito.</a:t>
            </a:r>
            <a:endParaRPr sz="1400" dirty="0"/>
          </a:p>
        </p:txBody>
      </p:sp>
      <p:sp>
        <p:nvSpPr>
          <p:cNvPr id="17" name="Google Shape;264;p15"/>
          <p:cNvSpPr txBox="1"/>
          <p:nvPr/>
        </p:nvSpPr>
        <p:spPr>
          <a:xfrm>
            <a:off x="5203150" y="4398442"/>
            <a:ext cx="5907162" cy="738623"/>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Publicación del tablero de indicadores del Índice Consolidado Financiero Municipal -ICFM- con datos 2018-2020.</a:t>
            </a:r>
          </a:p>
        </p:txBody>
      </p:sp>
      <p:sp>
        <p:nvSpPr>
          <p:cNvPr id="18" name="Google Shape;647;p26"/>
          <p:cNvSpPr/>
          <p:nvPr/>
        </p:nvSpPr>
        <p:spPr>
          <a:xfrm>
            <a:off x="4924028" y="4529802"/>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19" name="Google Shape;264;p15"/>
          <p:cNvSpPr txBox="1"/>
          <p:nvPr/>
        </p:nvSpPr>
        <p:spPr>
          <a:xfrm>
            <a:off x="5203150" y="5472039"/>
            <a:ext cx="5907162" cy="738623"/>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Implementación Servicios GL en las municipalidades  y asistencia técnica a gobiernos locales.</a:t>
            </a:r>
            <a:endParaRPr sz="1400" dirty="0"/>
          </a:p>
        </p:txBody>
      </p:sp>
      <p:sp>
        <p:nvSpPr>
          <p:cNvPr id="20" name="Google Shape;647;p26"/>
          <p:cNvSpPr/>
          <p:nvPr/>
        </p:nvSpPr>
        <p:spPr>
          <a:xfrm>
            <a:off x="4924028" y="5582004"/>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8772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96918" y="531853"/>
            <a:ext cx="7021702" cy="618395"/>
          </a:xfrm>
        </p:spPr>
        <p:txBody>
          <a:bodyPr>
            <a:normAutofit fontScale="90000"/>
          </a:bodyPr>
          <a:lstStyle/>
          <a:p>
            <a:pPr algn="l"/>
            <a:r>
              <a:rPr lang="es-GT" sz="2800" dirty="0"/>
              <a:t>Logros y tendencias</a:t>
            </a:r>
            <a:br>
              <a:rPr lang="es-GT" sz="2800" dirty="0"/>
            </a:br>
            <a:r>
              <a:rPr lang="es-GT" sz="2800" dirty="0"/>
              <a:t>Gestión de los Egresos</a:t>
            </a:r>
            <a:endParaRPr lang="es-GT" sz="1800" b="1" dirty="0">
              <a:latin typeface="Montserrat" panose="00000500000000000000" pitchFamily="50" charset="0"/>
            </a:endParaRPr>
          </a:p>
        </p:txBody>
      </p:sp>
      <p:sp>
        <p:nvSpPr>
          <p:cNvPr id="8" name="Google Shape;647;p26"/>
          <p:cNvSpPr/>
          <p:nvPr/>
        </p:nvSpPr>
        <p:spPr>
          <a:xfrm>
            <a:off x="5109331" y="1654069"/>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12" name="Google Shape;647;p26"/>
          <p:cNvSpPr/>
          <p:nvPr/>
        </p:nvSpPr>
        <p:spPr>
          <a:xfrm>
            <a:off x="5109331" y="2990484"/>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18" name="Google Shape;647;p26"/>
          <p:cNvSpPr/>
          <p:nvPr/>
        </p:nvSpPr>
        <p:spPr>
          <a:xfrm>
            <a:off x="5109331" y="4786584"/>
            <a:ext cx="198438"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pic>
        <p:nvPicPr>
          <p:cNvPr id="22" name="21 Imagen"/>
          <p:cNvPicPr/>
          <p:nvPr/>
        </p:nvPicPr>
        <p:blipFill rotWithShape="1">
          <a:blip r:embed="rId3"/>
          <a:srcRect l="1436" t="17342" r="21773" b="18999"/>
          <a:stretch/>
        </p:blipFill>
        <p:spPr bwMode="auto">
          <a:xfrm>
            <a:off x="0" y="2559067"/>
            <a:ext cx="4737357" cy="2540255"/>
          </a:xfrm>
          <a:prstGeom prst="rect">
            <a:avLst/>
          </a:prstGeom>
          <a:ln>
            <a:noFill/>
          </a:ln>
          <a:extLst>
            <a:ext uri="{53640926-AAD7-44D8-BBD7-CCE9431645EC}">
              <a14:shadowObscured xmlns:a14="http://schemas.microsoft.com/office/drawing/2010/main"/>
            </a:ext>
          </a:extLst>
        </p:spPr>
      </p:pic>
      <p:sp>
        <p:nvSpPr>
          <p:cNvPr id="23" name="Google Shape;258;p15"/>
          <p:cNvSpPr txBox="1"/>
          <p:nvPr/>
        </p:nvSpPr>
        <p:spPr>
          <a:xfrm>
            <a:off x="621606" y="1966807"/>
            <a:ext cx="2586496" cy="461624"/>
          </a:xfrm>
          <a:prstGeom prst="rect">
            <a:avLst/>
          </a:prstGeom>
          <a:noFill/>
          <a:ln>
            <a:noFill/>
          </a:ln>
        </p:spPr>
        <p:txBody>
          <a:bodyPr spcFirstLastPara="1" wrap="square" lIns="91425" tIns="45700" rIns="91425" bIns="45700" anchor="t" anchorCtr="0">
            <a:spAutoFit/>
          </a:bodyPr>
          <a:lstStyle/>
          <a:p>
            <a:pPr lvl="0">
              <a:lnSpc>
                <a:spcPct val="150000"/>
              </a:lnSpc>
            </a:pPr>
            <a:r>
              <a:rPr lang="es-GT" sz="1600" dirty="0">
                <a:solidFill>
                  <a:srgbClr val="757070"/>
                </a:solidFill>
                <a:latin typeface="Montserrat Medium"/>
                <a:ea typeface="Montserrat Medium"/>
                <a:cs typeface="Montserrat Medium"/>
                <a:sym typeface="Montserrat Medium"/>
              </a:rPr>
              <a:t>Transparencia fiscal</a:t>
            </a:r>
            <a:endParaRPr sz="1600" dirty="0"/>
          </a:p>
        </p:txBody>
      </p:sp>
      <p:sp>
        <p:nvSpPr>
          <p:cNvPr id="24" name="Google Shape;264;p15"/>
          <p:cNvSpPr txBox="1"/>
          <p:nvPr/>
        </p:nvSpPr>
        <p:spPr>
          <a:xfrm>
            <a:off x="5465618" y="1550824"/>
            <a:ext cx="5700702" cy="1061789"/>
          </a:xfrm>
          <a:prstGeom prst="rect">
            <a:avLst/>
          </a:prstGeom>
          <a:noFill/>
          <a:ln>
            <a:noFill/>
          </a:ln>
        </p:spPr>
        <p:txBody>
          <a:bodyPr spcFirstLastPara="1" wrap="square" lIns="91425" tIns="45700" rIns="91425" bIns="45700" anchor="t" anchorCtr="0">
            <a:spAutoFit/>
          </a:bodyPr>
          <a:lstStyle/>
          <a:p>
            <a:pPr lvl="0">
              <a:lnSpc>
                <a:spcPct val="150000"/>
              </a:lnSpc>
            </a:pPr>
            <a:r>
              <a:rPr lang="es-GT" sz="1400" b="1" dirty="0">
                <a:solidFill>
                  <a:srgbClr val="197BB4"/>
                </a:solidFill>
                <a:latin typeface="Montserrat Medium"/>
                <a:ea typeface="Montserrat Medium"/>
                <a:cs typeface="Montserrat Medium"/>
                <a:sym typeface="Montserrat Medium"/>
              </a:rPr>
              <a:t>Institucionalización de gobierno abierto</a:t>
            </a:r>
          </a:p>
          <a:p>
            <a:pPr marL="285750" lvl="0" indent="-285750" algn="just">
              <a:lnSpc>
                <a:spcPct val="150000"/>
              </a:lnSpc>
              <a:buFont typeface="Arial" pitchFamily="34" charset="0"/>
              <a:buChar char="•"/>
            </a:pPr>
            <a:r>
              <a:rPr lang="es-GT" sz="1400" dirty="0">
                <a:solidFill>
                  <a:srgbClr val="757070"/>
                </a:solidFill>
                <a:latin typeface="Montserrat Medium"/>
                <a:ea typeface="Montserrat Medium"/>
                <a:cs typeface="Montserrat Medium"/>
                <a:sym typeface="Montserrat Medium"/>
              </a:rPr>
              <a:t>Se aprobó la Metodología de Co-creación del Quinto Plan de Acción Nacional de Gobierno Abierto.</a:t>
            </a:r>
          </a:p>
        </p:txBody>
      </p:sp>
      <p:sp>
        <p:nvSpPr>
          <p:cNvPr id="25" name="Google Shape;264;p15"/>
          <p:cNvSpPr txBox="1"/>
          <p:nvPr/>
        </p:nvSpPr>
        <p:spPr>
          <a:xfrm>
            <a:off x="5465618" y="2890795"/>
            <a:ext cx="5700702" cy="1384954"/>
          </a:xfrm>
          <a:prstGeom prst="rect">
            <a:avLst/>
          </a:prstGeom>
          <a:noFill/>
          <a:ln>
            <a:noFill/>
          </a:ln>
        </p:spPr>
        <p:txBody>
          <a:bodyPr spcFirstLastPara="1" wrap="square" lIns="91425" tIns="45700" rIns="91425" bIns="45700" anchor="t" anchorCtr="0">
            <a:spAutoFit/>
          </a:bodyPr>
          <a:lstStyle/>
          <a:p>
            <a:pPr lvl="0">
              <a:lnSpc>
                <a:spcPct val="150000"/>
              </a:lnSpc>
            </a:pPr>
            <a:r>
              <a:rPr lang="es-GT" sz="1400" b="1" dirty="0">
                <a:solidFill>
                  <a:srgbClr val="197BB4"/>
                </a:solidFill>
                <a:latin typeface="Montserrat Medium"/>
                <a:ea typeface="Montserrat Medium"/>
                <a:cs typeface="Montserrat Medium"/>
                <a:sym typeface="Montserrat Medium"/>
              </a:rPr>
              <a:t>Portales de Transparencia</a:t>
            </a:r>
          </a:p>
          <a:p>
            <a:pPr marL="285750" lvl="0" indent="-285750" algn="just">
              <a:lnSpc>
                <a:spcPct val="150000"/>
              </a:lnSpc>
              <a:buFont typeface="Arial" pitchFamily="34" charset="0"/>
              <a:buChar char="•"/>
            </a:pPr>
            <a:r>
              <a:rPr lang="es-GT" sz="1400" dirty="0">
                <a:solidFill>
                  <a:srgbClr val="757070"/>
                </a:solidFill>
                <a:latin typeface="Montserrat Medium"/>
                <a:ea typeface="Montserrat Medium"/>
                <a:cs typeface="Montserrat Medium"/>
                <a:sym typeface="Montserrat Medium"/>
              </a:rPr>
              <a:t>Se facilita al ciudadano acceso a la información sobre el Presupuesto Público histórico y actual, a través de gráficos,  mapas interactivos e infografías.</a:t>
            </a:r>
          </a:p>
        </p:txBody>
      </p:sp>
      <p:sp>
        <p:nvSpPr>
          <p:cNvPr id="26" name="Google Shape;264;p15"/>
          <p:cNvSpPr txBox="1"/>
          <p:nvPr/>
        </p:nvSpPr>
        <p:spPr>
          <a:xfrm>
            <a:off x="5465618" y="4698931"/>
            <a:ext cx="5700702" cy="1384954"/>
          </a:xfrm>
          <a:prstGeom prst="rect">
            <a:avLst/>
          </a:prstGeom>
          <a:noFill/>
          <a:ln>
            <a:noFill/>
          </a:ln>
        </p:spPr>
        <p:txBody>
          <a:bodyPr spcFirstLastPara="1" wrap="square" lIns="91425" tIns="45700" rIns="91425" bIns="45700" anchor="t" anchorCtr="0">
            <a:spAutoFit/>
          </a:bodyPr>
          <a:lstStyle/>
          <a:p>
            <a:pPr lvl="0">
              <a:lnSpc>
                <a:spcPct val="150000"/>
              </a:lnSpc>
            </a:pPr>
            <a:r>
              <a:rPr lang="es-GT" sz="1400" b="1" dirty="0">
                <a:solidFill>
                  <a:srgbClr val="197BB4"/>
                </a:solidFill>
                <a:latin typeface="Montserrat Medium"/>
                <a:ea typeface="Montserrat Medium"/>
                <a:cs typeface="Montserrat Medium"/>
                <a:sym typeface="Montserrat Medium"/>
              </a:rPr>
              <a:t>Portal de datos abiertos</a:t>
            </a:r>
          </a:p>
          <a:p>
            <a:pPr marL="285750" lvl="0" indent="-285750" algn="just">
              <a:lnSpc>
                <a:spcPct val="150000"/>
              </a:lnSpc>
              <a:buFont typeface="Arial" pitchFamily="34" charset="0"/>
              <a:buChar char="•"/>
            </a:pPr>
            <a:r>
              <a:rPr lang="es-GT" sz="1400" dirty="0">
                <a:solidFill>
                  <a:srgbClr val="757070"/>
                </a:solidFill>
                <a:latin typeface="Montserrat Medium"/>
                <a:ea typeface="Montserrat Medium"/>
                <a:cs typeface="Montserrat Medium"/>
                <a:sym typeface="Montserrat Medium"/>
              </a:rPr>
              <a:t>Se verá fortalecido y estará preparado para las altas exigencias que presentan los usuarios especializados de los datos financieros del Gobierno de Guatemala.</a:t>
            </a:r>
          </a:p>
        </p:txBody>
      </p:sp>
    </p:spTree>
    <p:extLst>
      <p:ext uri="{BB962C8B-B14F-4D97-AF65-F5344CB8AC3E}">
        <p14:creationId xmlns:p14="http://schemas.microsoft.com/office/powerpoint/2010/main" val="2964238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96918" y="531853"/>
            <a:ext cx="7021702" cy="618395"/>
          </a:xfrm>
        </p:spPr>
        <p:txBody>
          <a:bodyPr>
            <a:normAutofit fontScale="90000"/>
          </a:bodyPr>
          <a:lstStyle/>
          <a:p>
            <a:pPr algn="l"/>
            <a:r>
              <a:rPr lang="es-GT" sz="2800" dirty="0"/>
              <a:t>Logros y tendencias</a:t>
            </a:r>
            <a:br>
              <a:rPr lang="es-GT" sz="2800" dirty="0"/>
            </a:br>
            <a:r>
              <a:rPr lang="es-GT" sz="2800" dirty="0"/>
              <a:t>Gestión de los Egresos</a:t>
            </a:r>
            <a:endParaRPr lang="es-GT" sz="1800" b="1" dirty="0">
              <a:latin typeface="Montserrat" panose="00000500000000000000" pitchFamily="50" charset="0"/>
            </a:endParaRPr>
          </a:p>
        </p:txBody>
      </p:sp>
      <p:sp>
        <p:nvSpPr>
          <p:cNvPr id="13" name="Google Shape;264;p15"/>
          <p:cNvSpPr txBox="1"/>
          <p:nvPr/>
        </p:nvSpPr>
        <p:spPr>
          <a:xfrm>
            <a:off x="1058938" y="1653539"/>
            <a:ext cx="4749580" cy="738623"/>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Implementado el plan piloto del Fondo Rotativo con Tarjeta de Compras Institucional -TCI-. </a:t>
            </a:r>
          </a:p>
        </p:txBody>
      </p:sp>
      <p:sp>
        <p:nvSpPr>
          <p:cNvPr id="14" name="Google Shape;264;p15"/>
          <p:cNvSpPr txBox="1"/>
          <p:nvPr/>
        </p:nvSpPr>
        <p:spPr>
          <a:xfrm>
            <a:off x="1058938" y="2810307"/>
            <a:ext cx="4749580" cy="1384954"/>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Programa de capacitaciones para Entidades Descentralizadas para promover la liquidación de pago a través de transferencia electrónicas utilizando el -SICOINDES-.</a:t>
            </a:r>
          </a:p>
        </p:txBody>
      </p:sp>
      <p:sp>
        <p:nvSpPr>
          <p:cNvPr id="15" name="Google Shape;264;p15"/>
          <p:cNvSpPr txBox="1"/>
          <p:nvPr/>
        </p:nvSpPr>
        <p:spPr>
          <a:xfrm>
            <a:off x="1058938" y="4587122"/>
            <a:ext cx="4749580" cy="1384954"/>
          </a:xfrm>
          <a:prstGeom prst="rect">
            <a:avLst/>
          </a:prstGeom>
          <a:noFill/>
          <a:ln>
            <a:noFill/>
          </a:ln>
        </p:spPr>
        <p:txBody>
          <a:bodyPr spcFirstLastPara="1" wrap="square" lIns="91425" tIns="45700" rIns="91425" bIns="45700" anchor="t" anchorCtr="0">
            <a:spAutoFit/>
          </a:bodyPr>
          <a:lstStyle/>
          <a:p>
            <a:pPr lvl="0" algn="just">
              <a:lnSpc>
                <a:spcPct val="150000"/>
              </a:lnSpc>
            </a:pPr>
            <a:r>
              <a:rPr lang="es-GT" sz="1400" dirty="0">
                <a:solidFill>
                  <a:srgbClr val="757070"/>
                </a:solidFill>
                <a:latin typeface="Montserrat Medium"/>
                <a:ea typeface="Montserrat Medium"/>
                <a:cs typeface="Montserrat Medium"/>
                <a:sym typeface="Montserrat Medium"/>
              </a:rPr>
              <a:t>Capacitadas 4,961 personas representantes de diferentes instituciones públicas y proveedoras en el marco de la Ley de Contrataciones del Estado y sus Reformas. </a:t>
            </a:r>
          </a:p>
        </p:txBody>
      </p:sp>
      <p:sp>
        <p:nvSpPr>
          <p:cNvPr id="16" name="Google Shape;647;p26"/>
          <p:cNvSpPr/>
          <p:nvPr/>
        </p:nvSpPr>
        <p:spPr>
          <a:xfrm>
            <a:off x="771264" y="1710112"/>
            <a:ext cx="160581"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17" name="Google Shape;647;p26"/>
          <p:cNvSpPr/>
          <p:nvPr/>
        </p:nvSpPr>
        <p:spPr>
          <a:xfrm>
            <a:off x="774214" y="2952344"/>
            <a:ext cx="160581"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 name="Google Shape;647;p26"/>
          <p:cNvSpPr/>
          <p:nvPr/>
        </p:nvSpPr>
        <p:spPr>
          <a:xfrm>
            <a:off x="771264" y="4678782"/>
            <a:ext cx="160581"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8F7F62D2-1C08-0D4C-A68A-008204426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9299" y="1513135"/>
            <a:ext cx="4627984" cy="4627984"/>
          </a:xfrm>
          <a:prstGeom prst="rect">
            <a:avLst/>
          </a:prstGeom>
        </p:spPr>
      </p:pic>
    </p:spTree>
    <p:extLst>
      <p:ext uri="{BB962C8B-B14F-4D97-AF65-F5344CB8AC3E}">
        <p14:creationId xmlns:p14="http://schemas.microsoft.com/office/powerpoint/2010/main" val="409524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96918" y="531853"/>
            <a:ext cx="7021702" cy="618395"/>
          </a:xfrm>
        </p:spPr>
        <p:txBody>
          <a:bodyPr>
            <a:normAutofit fontScale="90000"/>
          </a:bodyPr>
          <a:lstStyle/>
          <a:p>
            <a:pPr algn="l"/>
            <a:r>
              <a:rPr lang="es-GT" sz="2800" dirty="0"/>
              <a:t>Logros y tendencias</a:t>
            </a:r>
            <a:br>
              <a:rPr lang="es-GT" sz="2800" dirty="0"/>
            </a:br>
            <a:r>
              <a:rPr lang="es-GT" sz="2800" dirty="0"/>
              <a:t>Gestión de los egresos</a:t>
            </a:r>
            <a:endParaRPr lang="es-GT" sz="1800" b="1" dirty="0">
              <a:latin typeface="Montserrat" panose="00000500000000000000" pitchFamily="50" charset="0"/>
            </a:endParaRPr>
          </a:p>
        </p:txBody>
      </p:sp>
      <p:pic>
        <p:nvPicPr>
          <p:cNvPr id="9" name="Picture 2" descr="Visión Finanzas by MINFIN - issu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523" b="14910"/>
          <a:stretch/>
        </p:blipFill>
        <p:spPr bwMode="auto">
          <a:xfrm>
            <a:off x="7025218" y="2092674"/>
            <a:ext cx="4269019" cy="3622326"/>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64;p15"/>
          <p:cNvSpPr txBox="1"/>
          <p:nvPr/>
        </p:nvSpPr>
        <p:spPr>
          <a:xfrm>
            <a:off x="1389963" y="3295239"/>
            <a:ext cx="4718062" cy="2677616"/>
          </a:xfrm>
          <a:prstGeom prst="rect">
            <a:avLst/>
          </a:prstGeom>
          <a:noFill/>
          <a:ln>
            <a:noFill/>
          </a:ln>
        </p:spPr>
        <p:txBody>
          <a:bodyPr spcFirstLastPara="1" wrap="square" lIns="91425" tIns="45700" rIns="91425" bIns="45700" anchor="t" anchorCtr="0">
            <a:spAutoFit/>
          </a:bodyPr>
          <a:lstStyle/>
          <a:p>
            <a:pPr lvl="0">
              <a:lnSpc>
                <a:spcPct val="150000"/>
              </a:lnSpc>
            </a:pPr>
            <a:r>
              <a:rPr lang="es-GT" sz="1600" b="1" dirty="0">
                <a:solidFill>
                  <a:srgbClr val="197BB4"/>
                </a:solidFill>
                <a:latin typeface="Montserrat Medium"/>
                <a:ea typeface="Montserrat Medium"/>
                <a:cs typeface="Montserrat Medium"/>
                <a:sym typeface="Montserrat Medium"/>
              </a:rPr>
              <a:t>Legalización de Bienes Inmuebles:</a:t>
            </a:r>
          </a:p>
          <a:p>
            <a:pPr lvl="0" algn="just">
              <a:lnSpc>
                <a:spcPct val="150000"/>
              </a:lnSpc>
            </a:pPr>
            <a:r>
              <a:rPr lang="es-GT" sz="1600" dirty="0">
                <a:solidFill>
                  <a:srgbClr val="757070"/>
                </a:solidFill>
                <a:latin typeface="Montserrat Medium"/>
                <a:ea typeface="Montserrat Medium"/>
                <a:cs typeface="Montserrat Medium"/>
                <a:sym typeface="Montserrat Medium"/>
              </a:rPr>
              <a:t>Avance de un 80% en el reconocimiento de inmuebles que se encuentran en uso de entidades del Sector Público, susceptibles de regularización o saneamiento legal (Departamento del Progreso, Tecpán Chimaltenango).</a:t>
            </a:r>
          </a:p>
        </p:txBody>
      </p:sp>
      <p:sp>
        <p:nvSpPr>
          <p:cNvPr id="12" name="Google Shape;264;p15"/>
          <p:cNvSpPr txBox="1"/>
          <p:nvPr/>
        </p:nvSpPr>
        <p:spPr>
          <a:xfrm>
            <a:off x="1389963" y="1788128"/>
            <a:ext cx="5114746" cy="1200288"/>
          </a:xfrm>
          <a:prstGeom prst="rect">
            <a:avLst/>
          </a:prstGeom>
          <a:noFill/>
          <a:ln>
            <a:noFill/>
          </a:ln>
        </p:spPr>
        <p:txBody>
          <a:bodyPr spcFirstLastPara="1" wrap="square" lIns="91425" tIns="45700" rIns="91425" bIns="45700" anchor="t" anchorCtr="0">
            <a:spAutoFit/>
          </a:bodyPr>
          <a:lstStyle/>
          <a:p>
            <a:pPr lvl="0">
              <a:lnSpc>
                <a:spcPct val="150000"/>
              </a:lnSpc>
            </a:pPr>
            <a:r>
              <a:rPr lang="es-GT" sz="1600" dirty="0">
                <a:solidFill>
                  <a:srgbClr val="757070"/>
                </a:solidFill>
                <a:latin typeface="Montserrat Medium"/>
                <a:ea typeface="Montserrat Medium"/>
                <a:cs typeface="Montserrat Medium"/>
                <a:sym typeface="Montserrat Medium"/>
              </a:rPr>
              <a:t>Desarrollado el modelo de formación y desarrollo profesional, en materia de adquisiciones del Estado.</a:t>
            </a:r>
          </a:p>
        </p:txBody>
      </p:sp>
      <p:sp>
        <p:nvSpPr>
          <p:cNvPr id="19" name="Google Shape;647;p26"/>
          <p:cNvSpPr/>
          <p:nvPr/>
        </p:nvSpPr>
        <p:spPr>
          <a:xfrm>
            <a:off x="1062450" y="1901765"/>
            <a:ext cx="160581"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20" name="Google Shape;647;p26"/>
          <p:cNvSpPr/>
          <p:nvPr/>
        </p:nvSpPr>
        <p:spPr>
          <a:xfrm>
            <a:off x="1062449" y="3458033"/>
            <a:ext cx="160581" cy="312738"/>
          </a:xfrm>
          <a:custGeom>
            <a:avLst/>
            <a:gdLst/>
            <a:ahLst/>
            <a:cxnLst/>
            <a:rect l="l" t="t" r="r" b="b"/>
            <a:pathLst>
              <a:path w="373" h="593" extrusionOk="0">
                <a:moveTo>
                  <a:pt x="359" y="263"/>
                </a:moveTo>
                <a:lnTo>
                  <a:pt x="111" y="14"/>
                </a:lnTo>
                <a:lnTo>
                  <a:pt x="104" y="9"/>
                </a:lnTo>
                <a:lnTo>
                  <a:pt x="96" y="4"/>
                </a:lnTo>
                <a:lnTo>
                  <a:pt x="87" y="1"/>
                </a:lnTo>
                <a:lnTo>
                  <a:pt x="77" y="0"/>
                </a:lnTo>
                <a:lnTo>
                  <a:pt x="68" y="1"/>
                </a:lnTo>
                <a:lnTo>
                  <a:pt x="58" y="4"/>
                </a:lnTo>
                <a:lnTo>
                  <a:pt x="50" y="9"/>
                </a:lnTo>
                <a:lnTo>
                  <a:pt x="43" y="14"/>
                </a:lnTo>
                <a:lnTo>
                  <a:pt x="14" y="44"/>
                </a:lnTo>
                <a:lnTo>
                  <a:pt x="7" y="51"/>
                </a:lnTo>
                <a:lnTo>
                  <a:pt x="3" y="59"/>
                </a:lnTo>
                <a:lnTo>
                  <a:pt x="1" y="68"/>
                </a:lnTo>
                <a:lnTo>
                  <a:pt x="0" y="78"/>
                </a:lnTo>
                <a:lnTo>
                  <a:pt x="1" y="87"/>
                </a:lnTo>
                <a:lnTo>
                  <a:pt x="3" y="96"/>
                </a:lnTo>
                <a:lnTo>
                  <a:pt x="7" y="104"/>
                </a:lnTo>
                <a:lnTo>
                  <a:pt x="14" y="113"/>
                </a:lnTo>
                <a:lnTo>
                  <a:pt x="198" y="296"/>
                </a:lnTo>
                <a:lnTo>
                  <a:pt x="14" y="482"/>
                </a:lnTo>
                <a:lnTo>
                  <a:pt x="7" y="490"/>
                </a:lnTo>
                <a:lnTo>
                  <a:pt x="3" y="497"/>
                </a:lnTo>
                <a:lnTo>
                  <a:pt x="1" y="506"/>
                </a:lnTo>
                <a:lnTo>
                  <a:pt x="0" y="515"/>
                </a:lnTo>
                <a:lnTo>
                  <a:pt x="1" y="525"/>
                </a:lnTo>
                <a:lnTo>
                  <a:pt x="3" y="535"/>
                </a:lnTo>
                <a:lnTo>
                  <a:pt x="7" y="542"/>
                </a:lnTo>
                <a:lnTo>
                  <a:pt x="14" y="550"/>
                </a:lnTo>
                <a:lnTo>
                  <a:pt x="43" y="579"/>
                </a:lnTo>
                <a:lnTo>
                  <a:pt x="50" y="586"/>
                </a:lnTo>
                <a:lnTo>
                  <a:pt x="58" y="590"/>
                </a:lnTo>
                <a:lnTo>
                  <a:pt x="68" y="592"/>
                </a:lnTo>
                <a:lnTo>
                  <a:pt x="77" y="593"/>
                </a:lnTo>
                <a:lnTo>
                  <a:pt x="87" y="592"/>
                </a:lnTo>
                <a:lnTo>
                  <a:pt x="96" y="590"/>
                </a:lnTo>
                <a:lnTo>
                  <a:pt x="103" y="586"/>
                </a:lnTo>
                <a:lnTo>
                  <a:pt x="111" y="579"/>
                </a:lnTo>
                <a:lnTo>
                  <a:pt x="359" y="332"/>
                </a:lnTo>
                <a:lnTo>
                  <a:pt x="366" y="323"/>
                </a:lnTo>
                <a:lnTo>
                  <a:pt x="370" y="316"/>
                </a:lnTo>
                <a:lnTo>
                  <a:pt x="372" y="306"/>
                </a:lnTo>
                <a:lnTo>
                  <a:pt x="373" y="296"/>
                </a:lnTo>
                <a:lnTo>
                  <a:pt x="372" y="287"/>
                </a:lnTo>
                <a:lnTo>
                  <a:pt x="370" y="278"/>
                </a:lnTo>
                <a:lnTo>
                  <a:pt x="366" y="270"/>
                </a:lnTo>
                <a:lnTo>
                  <a:pt x="359" y="263"/>
                </a:lnTo>
                <a:close/>
              </a:path>
            </a:pathLst>
          </a:custGeom>
          <a:solidFill>
            <a:srgbClr val="1937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9434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9227F0-880C-4A7D-A156-FC27140B03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2059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976095"/>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dirty="0">
                <a:solidFill>
                  <a:schemeClr val="bg1"/>
                </a:solidFill>
                <a:latin typeface="Montserrat" panose="00000500000000000000" pitchFamily="50" charset="0"/>
              </a:rPr>
              <a:t>RENDICIÓN DE CUENTAS</a:t>
            </a:r>
            <a:br>
              <a:rPr lang="es-GT" sz="3700" b="1" dirty="0">
                <a:latin typeface="Montserrat" panose="00000500000000000000" pitchFamily="50" charset="0"/>
              </a:rPr>
            </a:br>
            <a:r>
              <a:rPr lang="es-GT" sz="3700" b="1" dirty="0">
                <a:solidFill>
                  <a:srgbClr val="00B0F0"/>
                </a:solidFill>
                <a:latin typeface="Montserrat" panose="00000500000000000000" pitchFamily="50" charset="0"/>
              </a:rPr>
              <a:t>PARTE GENERAL</a:t>
            </a:r>
          </a:p>
        </p:txBody>
      </p:sp>
    </p:spTree>
    <p:extLst>
      <p:ext uri="{BB962C8B-B14F-4D97-AF65-F5344CB8AC3E}">
        <p14:creationId xmlns:p14="http://schemas.microsoft.com/office/powerpoint/2010/main" val="27288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3073400" y="422362"/>
            <a:ext cx="6870583" cy="547089"/>
          </a:xfrm>
        </p:spPr>
        <p:txBody>
          <a:bodyPr>
            <a:normAutofit fontScale="90000"/>
          </a:bodyPr>
          <a:lstStyle/>
          <a:p>
            <a:r>
              <a:rPr lang="es-GT" sz="2800" b="1" dirty="0">
                <a:solidFill>
                  <a:srgbClr val="0D1F3C"/>
                </a:solidFill>
                <a:latin typeface="Montserrat" panose="00000500000000000000" pitchFamily="50" charset="0"/>
              </a:rPr>
              <a:t>Ejecución presupuestaria por grupo de gasto</a:t>
            </a:r>
            <a:endParaRPr lang="es-GT" sz="1800" b="1" dirty="0">
              <a:latin typeface="Montserrat" panose="00000500000000000000" pitchFamily="50"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262966597"/>
              </p:ext>
            </p:extLst>
          </p:nvPr>
        </p:nvGraphicFramePr>
        <p:xfrm>
          <a:off x="1981200" y="4400550"/>
          <a:ext cx="7975600" cy="1714500"/>
        </p:xfrm>
        <a:graphic>
          <a:graphicData uri="http://schemas.openxmlformats.org/drawingml/2006/table">
            <a:tbl>
              <a:tblPr>
                <a:tableStyleId>{6E25E649-3F16-4E02-A733-19D2CDBF48F0}</a:tableStyleId>
              </a:tblPr>
              <a:tblGrid>
                <a:gridCol w="10541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2006600">
                  <a:extLst>
                    <a:ext uri="{9D8B030D-6E8A-4147-A177-3AD203B41FA5}">
                      <a16:colId xmlns:a16="http://schemas.microsoft.com/office/drawing/2014/main" val="20004"/>
                    </a:ext>
                  </a:extLst>
                </a:gridCol>
              </a:tblGrid>
              <a:tr h="190500">
                <a:tc>
                  <a:txBody>
                    <a:bodyPr/>
                    <a:lstStyle/>
                    <a:p>
                      <a:pPr algn="l" fontAlgn="b"/>
                      <a:endParaRPr lang="es-GT" sz="1100" b="0" i="0" u="none" strike="noStrike" dirty="0">
                        <a:solidFill>
                          <a:srgbClr val="000000"/>
                        </a:solidFill>
                        <a:effectLst/>
                        <a:latin typeface="Arial" pitchFamily="34" charset="0"/>
                        <a:cs typeface="Arial" pitchFamily="34" charset="0"/>
                      </a:endParaRPr>
                    </a:p>
                  </a:txBody>
                  <a:tcPr marL="9525" marR="9525" marT="9525" marB="0" anchor="b"/>
                </a:tc>
                <a:tc gridSpan="4">
                  <a:txBody>
                    <a:bodyPr/>
                    <a:lstStyle/>
                    <a:p>
                      <a:pPr algn="ctr" fontAlgn="b"/>
                      <a:r>
                        <a:rPr lang="es-GT" sz="1100" b="1" u="none" strike="noStrike" dirty="0">
                          <a:effectLst/>
                          <a:latin typeface="Arial" pitchFamily="34" charset="0"/>
                          <a:cs typeface="Arial" pitchFamily="34" charset="0"/>
                        </a:rPr>
                        <a:t>Por grupo de gasto</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tc hMerge="1">
                  <a:txBody>
                    <a:bodyPr/>
                    <a:lstStyle/>
                    <a:p>
                      <a:endParaRPr lang="es-GT"/>
                    </a:p>
                  </a:txBody>
                  <a:tcPr/>
                </a:tc>
                <a:tc hMerge="1">
                  <a:txBody>
                    <a:bodyPr/>
                    <a:lstStyle/>
                    <a:p>
                      <a:endParaRPr lang="es-GT"/>
                    </a:p>
                  </a:txBody>
                  <a:tcPr/>
                </a:tc>
                <a:tc hMerge="1">
                  <a:txBody>
                    <a:bodyPr/>
                    <a:lstStyle/>
                    <a:p>
                      <a:endParaRPr lang="es-GT"/>
                    </a:p>
                  </a:txBody>
                  <a:tcPr/>
                </a:tc>
                <a:extLst>
                  <a:ext uri="{0D108BD9-81ED-4DB2-BD59-A6C34878D82A}">
                    <a16:rowId xmlns:a16="http://schemas.microsoft.com/office/drawing/2014/main" val="10000"/>
                  </a:ext>
                </a:extLst>
              </a:tr>
              <a:tr h="190500">
                <a:tc>
                  <a:txBody>
                    <a:bodyPr/>
                    <a:lstStyle/>
                    <a:p>
                      <a:pPr algn="l" fontAlgn="b"/>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GT" sz="1100" b="1" u="none" strike="noStrike" dirty="0">
                          <a:effectLst/>
                          <a:latin typeface="Arial" pitchFamily="34" charset="0"/>
                          <a:cs typeface="Arial" pitchFamily="34" charset="0"/>
                        </a:rPr>
                        <a:t>Asignado</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fontAlgn="b"/>
                      <a:r>
                        <a:rPr lang="es-GT" sz="1100" b="1" u="none" strike="noStrike" dirty="0">
                          <a:effectLst/>
                          <a:latin typeface="Arial" pitchFamily="34" charset="0"/>
                          <a:cs typeface="Arial" pitchFamily="34" charset="0"/>
                        </a:rPr>
                        <a:t>Vigente</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fontAlgn="b"/>
                      <a:r>
                        <a:rPr lang="es-GT" sz="1100" b="1" u="none" strike="noStrike" dirty="0">
                          <a:effectLst/>
                          <a:latin typeface="Arial" pitchFamily="34" charset="0"/>
                          <a:cs typeface="Arial" pitchFamily="34" charset="0"/>
                        </a:rPr>
                        <a:t>Ejecutado</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fontAlgn="b"/>
                      <a:r>
                        <a:rPr lang="es-GT" sz="1100" b="1" u="none" strike="noStrike" dirty="0">
                          <a:effectLst/>
                          <a:latin typeface="Arial" pitchFamily="34" charset="0"/>
                          <a:cs typeface="Arial" pitchFamily="34" charset="0"/>
                        </a:rPr>
                        <a:t>Saldo por ejecutar</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1"/>
                  </a:ext>
                </a:extLst>
              </a:tr>
              <a:tr h="190500">
                <a:tc>
                  <a:txBody>
                    <a:bodyPr/>
                    <a:lstStyle/>
                    <a:p>
                      <a:pPr algn="r" fontAlgn="b"/>
                      <a:r>
                        <a:rPr lang="es-GT" sz="1100" b="1" u="none" strike="noStrike" dirty="0">
                          <a:effectLst/>
                          <a:latin typeface="Arial" pitchFamily="34" charset="0"/>
                          <a:cs typeface="Arial" pitchFamily="34" charset="0"/>
                        </a:rPr>
                        <a:t>Grupo 000</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266,640,012.00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268,504,412.00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73,043,585.79</a:t>
                      </a: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195,460,826.21</a:t>
                      </a:r>
                    </a:p>
                  </a:txBody>
                  <a:tcPr marL="9525" marR="9525" marT="9525" marB="0" anchor="b"/>
                </a:tc>
                <a:extLst>
                  <a:ext uri="{0D108BD9-81ED-4DB2-BD59-A6C34878D82A}">
                    <a16:rowId xmlns:a16="http://schemas.microsoft.com/office/drawing/2014/main" val="10002"/>
                  </a:ext>
                </a:extLst>
              </a:tr>
              <a:tr h="190500">
                <a:tc>
                  <a:txBody>
                    <a:bodyPr/>
                    <a:lstStyle/>
                    <a:p>
                      <a:pPr algn="r" fontAlgn="b"/>
                      <a:r>
                        <a:rPr lang="es-GT" sz="1100" b="1" u="none" strike="noStrike" dirty="0">
                          <a:effectLst/>
                          <a:latin typeface="Arial" pitchFamily="34" charset="0"/>
                          <a:cs typeface="Arial" pitchFamily="34" charset="0"/>
                        </a:rPr>
                        <a:t>Grupo 100</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67,914,977.00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65,971,899.00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5,963,589.38</a:t>
                      </a: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60,008,309.62</a:t>
                      </a:r>
                    </a:p>
                  </a:txBody>
                  <a:tcPr marL="9525" marR="9525" marT="9525" marB="0" anchor="b"/>
                </a:tc>
                <a:extLst>
                  <a:ext uri="{0D108BD9-81ED-4DB2-BD59-A6C34878D82A}">
                    <a16:rowId xmlns:a16="http://schemas.microsoft.com/office/drawing/2014/main" val="10003"/>
                  </a:ext>
                </a:extLst>
              </a:tr>
              <a:tr h="190500">
                <a:tc>
                  <a:txBody>
                    <a:bodyPr/>
                    <a:lstStyle/>
                    <a:p>
                      <a:pPr algn="r" fontAlgn="b"/>
                      <a:r>
                        <a:rPr lang="es-GT" sz="1100" b="1" u="none" strike="noStrike" dirty="0">
                          <a:effectLst/>
                          <a:latin typeface="Arial" pitchFamily="34" charset="0"/>
                          <a:cs typeface="Arial" pitchFamily="34" charset="0"/>
                        </a:rPr>
                        <a:t>Grupo 200 </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23,631,108.00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22,446,632.00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1,583,271.81</a:t>
                      </a: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20,863,360.19</a:t>
                      </a:r>
                    </a:p>
                  </a:txBody>
                  <a:tcPr marL="9525" marR="9525" marT="9525" marB="0" anchor="b"/>
                </a:tc>
                <a:extLst>
                  <a:ext uri="{0D108BD9-81ED-4DB2-BD59-A6C34878D82A}">
                    <a16:rowId xmlns:a16="http://schemas.microsoft.com/office/drawing/2014/main" val="10004"/>
                  </a:ext>
                </a:extLst>
              </a:tr>
              <a:tr h="190500">
                <a:tc>
                  <a:txBody>
                    <a:bodyPr/>
                    <a:lstStyle/>
                    <a:p>
                      <a:pPr algn="r" fontAlgn="b"/>
                      <a:r>
                        <a:rPr lang="es-GT" sz="1100" b="1" u="none" strike="noStrike" dirty="0">
                          <a:effectLst/>
                          <a:latin typeface="Arial" pitchFamily="34" charset="0"/>
                          <a:cs typeface="Arial" pitchFamily="34" charset="0"/>
                        </a:rPr>
                        <a:t>Grupo 300 </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10,803,961.00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12,022,965.00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782,019.77</a:t>
                      </a: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11,240,945.23</a:t>
                      </a:r>
                    </a:p>
                  </a:txBody>
                  <a:tcPr marL="9525" marR="9525" marT="9525" marB="0" anchor="b"/>
                </a:tc>
                <a:extLst>
                  <a:ext uri="{0D108BD9-81ED-4DB2-BD59-A6C34878D82A}">
                    <a16:rowId xmlns:a16="http://schemas.microsoft.com/office/drawing/2014/main" val="10005"/>
                  </a:ext>
                </a:extLst>
              </a:tr>
              <a:tr h="190500">
                <a:tc>
                  <a:txBody>
                    <a:bodyPr/>
                    <a:lstStyle/>
                    <a:p>
                      <a:pPr algn="r" fontAlgn="b"/>
                      <a:r>
                        <a:rPr lang="es-GT" sz="1100" b="1" u="none" strike="noStrike" dirty="0">
                          <a:effectLst/>
                          <a:latin typeface="Arial" pitchFamily="34" charset="0"/>
                          <a:cs typeface="Arial" pitchFamily="34" charset="0"/>
                        </a:rPr>
                        <a:t>Grupo 400 </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11,849,942.00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11,891,092.00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8,495,787.19</a:t>
                      </a: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3,395,304.81</a:t>
                      </a:r>
                    </a:p>
                  </a:txBody>
                  <a:tcPr marL="9525" marR="9525" marT="9525" marB="0" anchor="b"/>
                </a:tc>
                <a:extLst>
                  <a:ext uri="{0D108BD9-81ED-4DB2-BD59-A6C34878D82A}">
                    <a16:rowId xmlns:a16="http://schemas.microsoft.com/office/drawing/2014/main" val="10006"/>
                  </a:ext>
                </a:extLst>
              </a:tr>
              <a:tr h="190500">
                <a:tc>
                  <a:txBody>
                    <a:bodyPr/>
                    <a:lstStyle/>
                    <a:p>
                      <a:pPr algn="r" fontAlgn="b"/>
                      <a:r>
                        <a:rPr lang="es-GT" sz="1100" b="1" u="none" strike="noStrike" dirty="0">
                          <a:effectLst/>
                          <a:latin typeface="Arial" pitchFamily="34" charset="0"/>
                          <a:cs typeface="Arial" pitchFamily="34" charset="0"/>
                        </a:rPr>
                        <a:t>Grupo 900 </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400,000.00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403,000.00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402,541.33</a:t>
                      </a: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458.67</a:t>
                      </a:r>
                    </a:p>
                  </a:txBody>
                  <a:tcPr marL="9525" marR="9525" marT="9525" marB="0" anchor="b"/>
                </a:tc>
                <a:extLst>
                  <a:ext uri="{0D108BD9-81ED-4DB2-BD59-A6C34878D82A}">
                    <a16:rowId xmlns:a16="http://schemas.microsoft.com/office/drawing/2014/main" val="10007"/>
                  </a:ext>
                </a:extLst>
              </a:tr>
              <a:tr h="190500">
                <a:tc>
                  <a:txBody>
                    <a:bodyPr/>
                    <a:lstStyle/>
                    <a:p>
                      <a:pPr algn="r" fontAlgn="b"/>
                      <a:r>
                        <a:rPr lang="es-GT" sz="1100" b="1" u="none" strike="noStrike" dirty="0">
                          <a:effectLst/>
                          <a:latin typeface="Arial" pitchFamily="34" charset="0"/>
                          <a:cs typeface="Arial" pitchFamily="34" charset="0"/>
                        </a:rPr>
                        <a:t>Total</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b="1" u="none" strike="noStrike" dirty="0">
                          <a:effectLst/>
                          <a:latin typeface="Arial" pitchFamily="34" charset="0"/>
                          <a:cs typeface="Arial" pitchFamily="34" charset="0"/>
                        </a:rPr>
                        <a:t>381,240,000.00</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b="1" u="none" strike="noStrike" dirty="0">
                          <a:effectLst/>
                          <a:latin typeface="Arial" pitchFamily="34" charset="0"/>
                          <a:cs typeface="Arial" pitchFamily="34" charset="0"/>
                        </a:rPr>
                        <a:t>381,240,000.00</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90,270,795.27</a:t>
                      </a:r>
                    </a:p>
                  </a:txBody>
                  <a:tcPr marL="9525" marR="9525" marT="9525" marB="0" anchor="b"/>
                </a:tc>
                <a:tc>
                  <a:txBody>
                    <a:bodyPr/>
                    <a:lstStyle/>
                    <a:p>
                      <a:pPr marL="0" algn="r" defTabSz="914400" rtl="0" eaLnBrk="1" fontAlgn="b" latinLnBrk="0" hangingPunct="1"/>
                      <a:r>
                        <a:rPr lang="es-GT" sz="1100" b="1" u="none" strike="noStrike" kern="1200" dirty="0">
                          <a:solidFill>
                            <a:schemeClr val="dk1"/>
                          </a:solidFill>
                          <a:effectLst/>
                          <a:latin typeface="Arial" pitchFamily="34" charset="0"/>
                          <a:ea typeface="+mn-ea"/>
                          <a:cs typeface="Arial" pitchFamily="34" charset="0"/>
                        </a:rPr>
                        <a:t>290,969,204.73</a:t>
                      </a:r>
                    </a:p>
                  </a:txBody>
                  <a:tcPr marL="9525" marR="9525" marT="9525" marB="0" anchor="b"/>
                </a:tc>
                <a:extLst>
                  <a:ext uri="{0D108BD9-81ED-4DB2-BD59-A6C34878D82A}">
                    <a16:rowId xmlns:a16="http://schemas.microsoft.com/office/drawing/2014/main" val="10008"/>
                  </a:ext>
                </a:extLst>
              </a:tr>
            </a:tbl>
          </a:graphicData>
        </a:graphic>
      </p:graphicFrame>
      <p:graphicFrame>
        <p:nvGraphicFramePr>
          <p:cNvPr id="6" name="5 Gráfico"/>
          <p:cNvGraphicFramePr/>
          <p:nvPr>
            <p:extLst>
              <p:ext uri="{D42A27DB-BD31-4B8C-83A1-F6EECF244321}">
                <p14:modId xmlns:p14="http://schemas.microsoft.com/office/powerpoint/2010/main" val="262057013"/>
              </p:ext>
            </p:extLst>
          </p:nvPr>
        </p:nvGraphicFramePr>
        <p:xfrm>
          <a:off x="1206500" y="977900"/>
          <a:ext cx="9690100" cy="342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92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778000" y="485862"/>
            <a:ext cx="8766495" cy="547089"/>
          </a:xfrm>
        </p:spPr>
        <p:txBody>
          <a:bodyPr>
            <a:normAutofit fontScale="90000"/>
          </a:bodyPr>
          <a:lstStyle/>
          <a:p>
            <a:r>
              <a:rPr lang="es-GT" sz="2800" b="1" dirty="0">
                <a:solidFill>
                  <a:srgbClr val="0D1F3C"/>
                </a:solidFill>
                <a:latin typeface="Montserrat" panose="00000500000000000000" pitchFamily="50" charset="0"/>
              </a:rPr>
              <a:t>Importancia de la erogación en servicios personales</a:t>
            </a:r>
            <a:endParaRPr lang="es-GT" sz="1800" b="1" dirty="0">
              <a:latin typeface="Montserrat" panose="00000500000000000000" pitchFamily="50"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838200" y="1562793"/>
            <a:ext cx="5257800" cy="4614170"/>
          </a:xfrm>
        </p:spPr>
        <p:txBody>
          <a:bodyPr>
            <a:normAutofit/>
          </a:bodyPr>
          <a:lstStyle/>
          <a:p>
            <a:pPr marL="0" indent="0">
              <a:buNone/>
            </a:pPr>
            <a:endParaRPr lang="es-GT" sz="2200" b="1" dirty="0"/>
          </a:p>
          <a:p>
            <a:pPr lvl="1"/>
            <a:endParaRPr lang="es-MX" dirty="0"/>
          </a:p>
        </p:txBody>
      </p:sp>
      <p:graphicFrame>
        <p:nvGraphicFramePr>
          <p:cNvPr id="4" name="3 Tabla"/>
          <p:cNvGraphicFramePr>
            <a:graphicFrameLocks noGrp="1"/>
          </p:cNvGraphicFramePr>
          <p:nvPr>
            <p:extLst>
              <p:ext uri="{D42A27DB-BD31-4B8C-83A1-F6EECF244321}">
                <p14:modId xmlns:p14="http://schemas.microsoft.com/office/powerpoint/2010/main" val="2705561744"/>
              </p:ext>
            </p:extLst>
          </p:nvPr>
        </p:nvGraphicFramePr>
        <p:xfrm>
          <a:off x="2520683" y="4803283"/>
          <a:ext cx="7125594" cy="1227825"/>
        </p:xfrm>
        <a:graphic>
          <a:graphicData uri="http://schemas.openxmlformats.org/drawingml/2006/table">
            <a:tbl>
              <a:tblPr>
                <a:tableStyleId>{74C1A8A3-306A-4EB7-A6B1-4F7E0EB9C5D6}</a:tableStyleId>
              </a:tblPr>
              <a:tblGrid>
                <a:gridCol w="1286635">
                  <a:extLst>
                    <a:ext uri="{9D8B030D-6E8A-4147-A177-3AD203B41FA5}">
                      <a16:colId xmlns:a16="http://schemas.microsoft.com/office/drawing/2014/main" val="20000"/>
                    </a:ext>
                  </a:extLst>
                </a:gridCol>
                <a:gridCol w="1650533">
                  <a:extLst>
                    <a:ext uri="{9D8B030D-6E8A-4147-A177-3AD203B41FA5}">
                      <a16:colId xmlns:a16="http://schemas.microsoft.com/office/drawing/2014/main" val="20001"/>
                    </a:ext>
                  </a:extLst>
                </a:gridCol>
                <a:gridCol w="1377610">
                  <a:extLst>
                    <a:ext uri="{9D8B030D-6E8A-4147-A177-3AD203B41FA5}">
                      <a16:colId xmlns:a16="http://schemas.microsoft.com/office/drawing/2014/main" val="20002"/>
                    </a:ext>
                  </a:extLst>
                </a:gridCol>
                <a:gridCol w="1202657">
                  <a:extLst>
                    <a:ext uri="{9D8B030D-6E8A-4147-A177-3AD203B41FA5}">
                      <a16:colId xmlns:a16="http://schemas.microsoft.com/office/drawing/2014/main" val="20003"/>
                    </a:ext>
                  </a:extLst>
                </a:gridCol>
                <a:gridCol w="1608159">
                  <a:extLst>
                    <a:ext uri="{9D8B030D-6E8A-4147-A177-3AD203B41FA5}">
                      <a16:colId xmlns:a16="http://schemas.microsoft.com/office/drawing/2014/main" val="20004"/>
                    </a:ext>
                  </a:extLst>
                </a:gridCol>
              </a:tblGrid>
              <a:tr h="176400">
                <a:tc>
                  <a:txBody>
                    <a:bodyPr/>
                    <a:lstStyle/>
                    <a:p>
                      <a:pPr algn="l" fontAlgn="b"/>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s-GT" sz="1100" b="1" u="none" strike="noStrike" dirty="0">
                          <a:effectLst/>
                          <a:latin typeface="Arial" pitchFamily="34" charset="0"/>
                          <a:cs typeface="Arial" pitchFamily="34" charset="0"/>
                        </a:rPr>
                        <a:t>Asignado</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fontAlgn="b"/>
                      <a:r>
                        <a:rPr lang="es-GT" sz="1100" b="1" u="none" strike="noStrike" dirty="0">
                          <a:effectLst/>
                          <a:latin typeface="Arial" pitchFamily="34" charset="0"/>
                          <a:cs typeface="Arial" pitchFamily="34" charset="0"/>
                        </a:rPr>
                        <a:t>Vigente</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fontAlgn="b"/>
                      <a:r>
                        <a:rPr lang="es-GT" sz="1100" b="1" u="none" strike="noStrike" dirty="0">
                          <a:effectLst/>
                          <a:latin typeface="Arial" pitchFamily="34" charset="0"/>
                          <a:cs typeface="Arial" pitchFamily="34" charset="0"/>
                        </a:rPr>
                        <a:t>Ejecutado</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tc>
                  <a:txBody>
                    <a:bodyPr/>
                    <a:lstStyle/>
                    <a:p>
                      <a:pPr algn="ctr" fontAlgn="b"/>
                      <a:r>
                        <a:rPr lang="es-GT" sz="1100" b="1" u="none" strike="noStrike" dirty="0">
                          <a:effectLst/>
                          <a:latin typeface="Arial" pitchFamily="34" charset="0"/>
                          <a:cs typeface="Arial" pitchFamily="34" charset="0"/>
                        </a:rPr>
                        <a:t>Saldo por ejecutar</a:t>
                      </a:r>
                      <a:endParaRPr lang="es-GT" sz="1100" b="1" i="0" u="none" strike="noStrike" dirty="0">
                        <a:solidFill>
                          <a:srgbClr val="FFFFFF"/>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0"/>
                  </a:ext>
                </a:extLst>
              </a:tr>
              <a:tr h="176400">
                <a:tc>
                  <a:txBody>
                    <a:bodyPr/>
                    <a:lstStyle/>
                    <a:p>
                      <a:pPr algn="l" fontAlgn="b"/>
                      <a:r>
                        <a:rPr lang="es-GT" sz="1100" b="1" u="none" strike="noStrike" dirty="0">
                          <a:effectLst/>
                          <a:latin typeface="Arial" pitchFamily="34" charset="0"/>
                          <a:cs typeface="Arial" pitchFamily="34" charset="0"/>
                        </a:rPr>
                        <a:t>Renglón 011</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47,297,076.00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47,518,076.00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13,745,695.72</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33,772,380.28</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1"/>
                  </a:ext>
                </a:extLst>
              </a:tr>
              <a:tr h="176400">
                <a:tc>
                  <a:txBody>
                    <a:bodyPr/>
                    <a:lstStyle/>
                    <a:p>
                      <a:pPr algn="l" fontAlgn="b"/>
                      <a:r>
                        <a:rPr lang="es-GT" sz="1100" b="1" u="none" strike="noStrike" dirty="0">
                          <a:effectLst/>
                          <a:latin typeface="Arial" pitchFamily="34" charset="0"/>
                          <a:cs typeface="Arial" pitchFamily="34" charset="0"/>
                        </a:rPr>
                        <a:t>Renglón 021</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19,554,618.00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19,226,284.00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4,874,832.11</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14,351,451.89</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2"/>
                  </a:ext>
                </a:extLst>
              </a:tr>
              <a:tr h="176400">
                <a:tc>
                  <a:txBody>
                    <a:bodyPr/>
                    <a:lstStyle/>
                    <a:p>
                      <a:pPr algn="l" fontAlgn="b"/>
                      <a:r>
                        <a:rPr lang="es-GT" sz="1100" b="1" u="none" strike="noStrike" dirty="0">
                          <a:effectLst/>
                          <a:latin typeface="Arial" pitchFamily="34" charset="0"/>
                          <a:cs typeface="Arial" pitchFamily="34" charset="0"/>
                        </a:rPr>
                        <a:t>Renglón 029</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63,720,100.00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63,685,100.00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13,503,725.10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50,181,374.90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3"/>
                  </a:ext>
                </a:extLst>
              </a:tr>
              <a:tr h="176400">
                <a:tc>
                  <a:txBody>
                    <a:bodyPr/>
                    <a:lstStyle/>
                    <a:p>
                      <a:pPr algn="l" fontAlgn="b"/>
                      <a:r>
                        <a:rPr lang="es-GT" sz="1100" b="1" u="none" strike="noStrike" dirty="0">
                          <a:effectLst/>
                          <a:latin typeface="Arial" pitchFamily="34" charset="0"/>
                          <a:cs typeface="Arial" pitchFamily="34" charset="0"/>
                        </a:rPr>
                        <a:t>Resto de nómina</a:t>
                      </a:r>
                      <a:endParaRPr lang="es-GT" sz="1100" b="1"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136,068,218.00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138,074,952.00</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40,919,332.86</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r" fontAlgn="b"/>
                      <a:r>
                        <a:rPr lang="es-GT" sz="1100" u="none" strike="noStrike" dirty="0">
                          <a:effectLst/>
                          <a:latin typeface="Arial" pitchFamily="34" charset="0"/>
                          <a:cs typeface="Arial" pitchFamily="34" charset="0"/>
                        </a:rPr>
                        <a:t>97,155,619.14</a:t>
                      </a:r>
                      <a:endParaRPr lang="es-GT" sz="1100" b="0" i="0" u="none" strike="noStrike" dirty="0">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4"/>
                  </a:ext>
                </a:extLst>
              </a:tr>
              <a:tr h="342000">
                <a:tc>
                  <a:txBody>
                    <a:bodyPr/>
                    <a:lstStyle/>
                    <a:p>
                      <a:pPr algn="l" fontAlgn="b"/>
                      <a:r>
                        <a:rPr lang="es-GT" sz="1100" b="1" u="none" strike="noStrike" dirty="0">
                          <a:effectLst/>
                          <a:latin typeface="Arial" pitchFamily="34" charset="0"/>
                          <a:cs typeface="Arial" pitchFamily="34" charset="0"/>
                        </a:rPr>
                        <a:t>Total</a:t>
                      </a:r>
                      <a:endParaRPr lang="es-GT" sz="11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ctr" fontAlgn="b"/>
                      <a:r>
                        <a:rPr lang="es-GT" sz="1100" b="1" u="none" strike="noStrike" dirty="0">
                          <a:effectLst/>
                          <a:latin typeface="Arial" pitchFamily="34" charset="0"/>
                          <a:cs typeface="Arial" pitchFamily="34" charset="0"/>
                        </a:rPr>
                        <a:t>   266,640,012.00 </a:t>
                      </a:r>
                      <a:endParaRPr lang="es-GT" sz="11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b"/>
                      <a:r>
                        <a:rPr lang="es-GT" sz="1100" b="1" u="none" strike="noStrike" dirty="0">
                          <a:effectLst/>
                          <a:latin typeface="Arial" pitchFamily="34" charset="0"/>
                          <a:cs typeface="Arial" pitchFamily="34" charset="0"/>
                        </a:rPr>
                        <a:t>268,504,412.00 </a:t>
                      </a:r>
                      <a:endParaRPr lang="es-GT" sz="11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b"/>
                      <a:r>
                        <a:rPr lang="es-GT" sz="1100" b="1" u="none" strike="noStrike" dirty="0">
                          <a:effectLst/>
                          <a:latin typeface="Arial" pitchFamily="34" charset="0"/>
                          <a:cs typeface="Arial" pitchFamily="34" charset="0"/>
                        </a:rPr>
                        <a:t>73,043,585.79 </a:t>
                      </a:r>
                      <a:endParaRPr lang="es-GT" sz="1100" b="1" i="0" u="none" strike="noStrike" dirty="0">
                        <a:solidFill>
                          <a:srgbClr val="000000"/>
                        </a:solidFill>
                        <a:effectLst/>
                        <a:latin typeface="Arial" pitchFamily="34" charset="0"/>
                        <a:cs typeface="Arial" pitchFamily="34" charset="0"/>
                      </a:endParaRPr>
                    </a:p>
                  </a:txBody>
                  <a:tcPr marL="9525" marR="9525" marT="9525" marB="0" anchor="ctr"/>
                </a:tc>
                <a:tc>
                  <a:txBody>
                    <a:bodyPr/>
                    <a:lstStyle/>
                    <a:p>
                      <a:pPr algn="r" fontAlgn="b"/>
                      <a:r>
                        <a:rPr lang="es-GT" sz="1100" b="1" u="none" strike="noStrike" dirty="0">
                          <a:effectLst/>
                          <a:latin typeface="Arial" pitchFamily="34" charset="0"/>
                          <a:cs typeface="Arial" pitchFamily="34" charset="0"/>
                        </a:rPr>
                        <a:t>  195,460,826.21 </a:t>
                      </a:r>
                      <a:endParaRPr lang="es-GT" sz="1100" b="1" i="0" u="none" strike="noStrike" dirty="0">
                        <a:solidFill>
                          <a:srgbClr val="000000"/>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5"/>
                  </a:ext>
                </a:extLst>
              </a:tr>
            </a:tbl>
          </a:graphicData>
        </a:graphic>
      </p:graphicFrame>
      <p:graphicFrame>
        <p:nvGraphicFramePr>
          <p:cNvPr id="6" name="5 Gráfico"/>
          <p:cNvGraphicFramePr/>
          <p:nvPr>
            <p:extLst>
              <p:ext uri="{D42A27DB-BD31-4B8C-83A1-F6EECF244321}">
                <p14:modId xmlns:p14="http://schemas.microsoft.com/office/powerpoint/2010/main" val="1667265609"/>
              </p:ext>
            </p:extLst>
          </p:nvPr>
        </p:nvGraphicFramePr>
        <p:xfrm>
          <a:off x="2159000" y="1277937"/>
          <a:ext cx="7912100" cy="3548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868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45042" y="171298"/>
            <a:ext cx="8816829" cy="855677"/>
          </a:xfrm>
        </p:spPr>
        <p:txBody>
          <a:bodyPr>
            <a:normAutofit fontScale="90000"/>
          </a:bodyPr>
          <a:lstStyle/>
          <a:p>
            <a:pPr algn="l"/>
            <a:br>
              <a:rPr lang="es-GT" sz="3100" dirty="0"/>
            </a:br>
            <a:br>
              <a:rPr lang="es-GT" sz="3100" dirty="0"/>
            </a:br>
            <a:br>
              <a:rPr lang="es-GT" sz="3100" dirty="0"/>
            </a:br>
            <a:r>
              <a:rPr lang="es-GT" sz="3100" dirty="0"/>
              <a:t>Ejecución presupuestaria de la inversión</a:t>
            </a:r>
            <a:br>
              <a:rPr lang="es-GT" sz="2700" dirty="0"/>
            </a:br>
            <a:br>
              <a:rPr lang="es-GT" dirty="0"/>
            </a:br>
            <a:endParaRPr lang="es-GT" sz="2200" b="1" dirty="0">
              <a:latin typeface="Montserrat" panose="00000500000000000000" pitchFamily="50"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275198" y="1598790"/>
            <a:ext cx="10515600" cy="4745728"/>
          </a:xfrm>
        </p:spPr>
        <p:txBody>
          <a:bodyPr numCol="1">
            <a:normAutofit/>
          </a:bodyPr>
          <a:lstStyle/>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marL="457200" lvl="1" indent="0">
              <a:buNone/>
            </a:pPr>
            <a:endParaRPr lang="es-GT" sz="2000" dirty="0"/>
          </a:p>
          <a:p>
            <a:pPr marL="0" indent="0">
              <a:buNone/>
            </a:pPr>
            <a:endParaRPr lang="es-GT" b="1" dirty="0"/>
          </a:p>
        </p:txBody>
      </p:sp>
      <p:graphicFrame>
        <p:nvGraphicFramePr>
          <p:cNvPr id="8" name="7 Gráfico"/>
          <p:cNvGraphicFramePr/>
          <p:nvPr>
            <p:extLst>
              <p:ext uri="{D42A27DB-BD31-4B8C-83A1-F6EECF244321}">
                <p14:modId xmlns:p14="http://schemas.microsoft.com/office/powerpoint/2010/main" val="3123589744"/>
              </p:ext>
            </p:extLst>
          </p:nvPr>
        </p:nvGraphicFramePr>
        <p:xfrm>
          <a:off x="1543050" y="1619251"/>
          <a:ext cx="8477250" cy="4095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12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53967" y="490756"/>
            <a:ext cx="8749717" cy="618395"/>
          </a:xfrm>
        </p:spPr>
        <p:txBody>
          <a:bodyPr>
            <a:noAutofit/>
          </a:bodyPr>
          <a:lstStyle/>
          <a:p>
            <a:pPr algn="l"/>
            <a:br>
              <a:rPr lang="es-GT" sz="2800" b="1" dirty="0">
                <a:solidFill>
                  <a:srgbClr val="0D1F3C"/>
                </a:solidFill>
                <a:latin typeface="Montserrat" panose="00000500000000000000" pitchFamily="50" charset="0"/>
              </a:rPr>
            </a:br>
            <a:r>
              <a:rPr lang="es-GT" sz="2800" b="1" dirty="0">
                <a:solidFill>
                  <a:srgbClr val="0D1F3C"/>
                </a:solidFill>
                <a:latin typeface="Montserrat" panose="00000500000000000000" pitchFamily="50" charset="0"/>
              </a:rPr>
              <a:t>Ejecución </a:t>
            </a:r>
            <a:r>
              <a:rPr lang="es-GT" sz="2800" dirty="0"/>
              <a:t>p</a:t>
            </a:r>
            <a:r>
              <a:rPr lang="es-GT" sz="2800" b="1" dirty="0">
                <a:solidFill>
                  <a:srgbClr val="0D1F3C"/>
                </a:solidFill>
                <a:latin typeface="Montserrat" panose="00000500000000000000" pitchFamily="50" charset="0"/>
              </a:rPr>
              <a:t>resupuestaria por principales finalidades</a:t>
            </a:r>
            <a:br>
              <a:rPr lang="es-GT" sz="2800" b="1" dirty="0">
                <a:solidFill>
                  <a:srgbClr val="0D1F3C"/>
                </a:solidFill>
                <a:latin typeface="Montserrat" panose="00000500000000000000" pitchFamily="50" charset="0"/>
              </a:rPr>
            </a:br>
            <a:endParaRPr lang="es-GT" sz="2800" b="1" dirty="0">
              <a:highlight>
                <a:srgbClr val="FFFF00"/>
              </a:highlight>
              <a:latin typeface="Montserrat" panose="00000500000000000000" pitchFamily="50" charset="0"/>
            </a:endParaRPr>
          </a:p>
        </p:txBody>
      </p:sp>
      <p:graphicFrame>
        <p:nvGraphicFramePr>
          <p:cNvPr id="5" name="4 Gráfico"/>
          <p:cNvGraphicFramePr/>
          <p:nvPr>
            <p:extLst>
              <p:ext uri="{D42A27DB-BD31-4B8C-83A1-F6EECF244321}">
                <p14:modId xmlns:p14="http://schemas.microsoft.com/office/powerpoint/2010/main" val="3008095707"/>
              </p:ext>
            </p:extLst>
          </p:nvPr>
        </p:nvGraphicFramePr>
        <p:xfrm>
          <a:off x="2044700" y="1524000"/>
          <a:ext cx="8140700" cy="40767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496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819275"/>
            <a:ext cx="9144000" cy="2257425"/>
          </a:xfrm>
          <a:prstGeom prst="rect">
            <a:avLst/>
          </a:prstGeom>
        </p:spPr>
        <p:txBody>
          <a:bodyPr vert="horz" lIns="91440" tIns="45720" rIns="91440" bIns="45720" rtlCol="0" anchor="ctr" anchorCtr="0">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4000" b="1" dirty="0">
                <a:solidFill>
                  <a:schemeClr val="bg1"/>
                </a:solidFill>
                <a:latin typeface="Montserrat" panose="00000500000000000000" pitchFamily="50" charset="0"/>
              </a:rPr>
              <a:t>RENDICIÓN DE CUENTAS</a:t>
            </a:r>
            <a:br>
              <a:rPr lang="es-GT" sz="4000" b="1" dirty="0">
                <a:latin typeface="Montserrat" panose="00000500000000000000" pitchFamily="50" charset="0"/>
              </a:rPr>
            </a:br>
            <a:endParaRPr lang="es-GT" sz="4000" b="1" dirty="0">
              <a:solidFill>
                <a:srgbClr val="00B0F0"/>
              </a:solidFill>
              <a:latin typeface="Montserrat" panose="00000500000000000000" pitchFamily="50" charset="0"/>
            </a:endParaRPr>
          </a:p>
          <a:p>
            <a:pPr algn="ctr"/>
            <a:r>
              <a:rPr lang="es-GT" sz="4000" b="1" dirty="0">
                <a:solidFill>
                  <a:srgbClr val="00B0F0"/>
                </a:solidFill>
                <a:latin typeface="Montserrat" panose="00000500000000000000" pitchFamily="50" charset="0"/>
              </a:rPr>
              <a:t>PARTE ESPECÍFICA</a:t>
            </a:r>
          </a:p>
          <a:p>
            <a:pPr algn="ctr"/>
            <a:r>
              <a:rPr lang="es-GT" sz="4000" b="1" dirty="0">
                <a:solidFill>
                  <a:srgbClr val="00B0F0"/>
                </a:solidFill>
                <a:latin typeface="Montserrat" panose="00000500000000000000" pitchFamily="50" charset="0"/>
              </a:rPr>
              <a:t>RESULTADOS Y AVANCES </a:t>
            </a:r>
            <a:br>
              <a:rPr lang="es-GT" sz="4000" b="1" dirty="0">
                <a:solidFill>
                  <a:srgbClr val="00B0F0"/>
                </a:solidFill>
                <a:latin typeface="Montserrat" panose="00000500000000000000" pitchFamily="50" charset="0"/>
              </a:rPr>
            </a:br>
            <a:r>
              <a:rPr lang="es-GT" sz="4000" b="1" dirty="0">
                <a:solidFill>
                  <a:srgbClr val="00B0F0"/>
                </a:solidFill>
                <a:latin typeface="Montserrat" panose="00000500000000000000" pitchFamily="50" charset="0"/>
              </a:rPr>
              <a:t>PRIMER CUATRIMESTRE 2021</a:t>
            </a:r>
          </a:p>
        </p:txBody>
      </p:sp>
    </p:spTree>
    <p:extLst>
      <p:ext uri="{BB962C8B-B14F-4D97-AF65-F5344CB8AC3E}">
        <p14:creationId xmlns:p14="http://schemas.microsoft.com/office/powerpoint/2010/main" val="2167024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t>Principales resultados y avances</a:t>
            </a:r>
          </a:p>
        </p:txBody>
      </p:sp>
      <p:graphicFrame>
        <p:nvGraphicFramePr>
          <p:cNvPr id="2" name="1 Tabla"/>
          <p:cNvGraphicFramePr>
            <a:graphicFrameLocks noGrp="1"/>
          </p:cNvGraphicFramePr>
          <p:nvPr>
            <p:extLst>
              <p:ext uri="{D42A27DB-BD31-4B8C-83A1-F6EECF244321}">
                <p14:modId xmlns:p14="http://schemas.microsoft.com/office/powerpoint/2010/main" val="598825468"/>
              </p:ext>
            </p:extLst>
          </p:nvPr>
        </p:nvGraphicFramePr>
        <p:xfrm>
          <a:off x="247650" y="1293210"/>
          <a:ext cx="11715750" cy="4893834"/>
        </p:xfrm>
        <a:graphic>
          <a:graphicData uri="http://schemas.openxmlformats.org/drawingml/2006/table">
            <a:tbl>
              <a:tblPr firstRow="1" firstCol="1" bandRow="1">
                <a:tableStyleId>{5C22544A-7EE6-4342-B048-85BDC9FD1C3A}</a:tableStyleId>
              </a:tblPr>
              <a:tblGrid>
                <a:gridCol w="527397">
                  <a:extLst>
                    <a:ext uri="{9D8B030D-6E8A-4147-A177-3AD203B41FA5}">
                      <a16:colId xmlns:a16="http://schemas.microsoft.com/office/drawing/2014/main" val="20000"/>
                    </a:ext>
                  </a:extLst>
                </a:gridCol>
                <a:gridCol w="1638698">
                  <a:extLst>
                    <a:ext uri="{9D8B030D-6E8A-4147-A177-3AD203B41FA5}">
                      <a16:colId xmlns:a16="http://schemas.microsoft.com/office/drawing/2014/main" val="20001"/>
                    </a:ext>
                  </a:extLst>
                </a:gridCol>
                <a:gridCol w="5777755">
                  <a:extLst>
                    <a:ext uri="{9D8B030D-6E8A-4147-A177-3AD203B41FA5}">
                      <a16:colId xmlns:a16="http://schemas.microsoft.com/office/drawing/2014/main" val="20002"/>
                    </a:ext>
                  </a:extLst>
                </a:gridCol>
                <a:gridCol w="1003065">
                  <a:extLst>
                    <a:ext uri="{9D8B030D-6E8A-4147-A177-3AD203B41FA5}">
                      <a16:colId xmlns:a16="http://schemas.microsoft.com/office/drawing/2014/main" val="20003"/>
                    </a:ext>
                  </a:extLst>
                </a:gridCol>
                <a:gridCol w="1130137">
                  <a:extLst>
                    <a:ext uri="{9D8B030D-6E8A-4147-A177-3AD203B41FA5}">
                      <a16:colId xmlns:a16="http://schemas.microsoft.com/office/drawing/2014/main" val="20004"/>
                    </a:ext>
                  </a:extLst>
                </a:gridCol>
                <a:gridCol w="659246">
                  <a:extLst>
                    <a:ext uri="{9D8B030D-6E8A-4147-A177-3AD203B41FA5}">
                      <a16:colId xmlns:a16="http://schemas.microsoft.com/office/drawing/2014/main" val="20005"/>
                    </a:ext>
                  </a:extLst>
                </a:gridCol>
                <a:gridCol w="979452">
                  <a:extLst>
                    <a:ext uri="{9D8B030D-6E8A-4147-A177-3AD203B41FA5}">
                      <a16:colId xmlns:a16="http://schemas.microsoft.com/office/drawing/2014/main" val="20006"/>
                    </a:ext>
                  </a:extLst>
                </a:gridCol>
              </a:tblGrid>
              <a:tr h="748190">
                <a:tc rowSpan="2">
                  <a:txBody>
                    <a:bodyPr/>
                    <a:lstStyle/>
                    <a:p>
                      <a:pPr algn="ctr">
                        <a:lnSpc>
                          <a:spcPct val="115000"/>
                        </a:lnSpc>
                        <a:spcAft>
                          <a:spcPts val="0"/>
                        </a:spcAft>
                      </a:pPr>
                      <a:r>
                        <a:rPr lang="es-GT" sz="1600" dirty="0">
                          <a:effectLst/>
                        </a:rPr>
                        <a:t>No.</a:t>
                      </a:r>
                      <a:endParaRPr lang="es-GT" sz="1600" dirty="0">
                        <a:effectLst/>
                        <a:latin typeface="Calibri"/>
                        <a:ea typeface="Calibri"/>
                        <a:cs typeface="Times New Roman"/>
                      </a:endParaRPr>
                    </a:p>
                  </a:txBody>
                  <a:tcPr marL="46303" marR="46303" marT="0" marB="0" anchor="ctr"/>
                </a:tc>
                <a:tc rowSpan="2">
                  <a:txBody>
                    <a:bodyPr/>
                    <a:lstStyle/>
                    <a:p>
                      <a:pPr algn="ctr">
                        <a:lnSpc>
                          <a:spcPct val="115000"/>
                        </a:lnSpc>
                        <a:spcAft>
                          <a:spcPts val="0"/>
                        </a:spcAft>
                      </a:pPr>
                      <a:r>
                        <a:rPr lang="es-GT" sz="1600" dirty="0">
                          <a:effectLst/>
                        </a:rPr>
                        <a:t>Nombre del producto</a:t>
                      </a:r>
                      <a:endParaRPr lang="es-GT" sz="1600" dirty="0">
                        <a:effectLst/>
                        <a:latin typeface="Calibri"/>
                        <a:ea typeface="Calibri"/>
                        <a:cs typeface="Times New Roman"/>
                      </a:endParaRPr>
                    </a:p>
                  </a:txBody>
                  <a:tcPr marL="46303" marR="46303" marT="0" marB="0" anchor="ctr"/>
                </a:tc>
                <a:tc rowSpan="2">
                  <a:txBody>
                    <a:bodyPr/>
                    <a:lstStyle/>
                    <a:p>
                      <a:pPr algn="ctr">
                        <a:lnSpc>
                          <a:spcPct val="115000"/>
                        </a:lnSpc>
                        <a:spcAft>
                          <a:spcPts val="0"/>
                        </a:spcAft>
                      </a:pPr>
                      <a:r>
                        <a:rPr lang="es-GT" sz="1600" dirty="0">
                          <a:effectLst/>
                        </a:rPr>
                        <a:t>Descripción del producto</a:t>
                      </a:r>
                      <a:endParaRPr lang="es-GT" sz="1600" dirty="0">
                        <a:effectLst/>
                        <a:latin typeface="Calibri"/>
                        <a:ea typeface="Calibri"/>
                        <a:cs typeface="Times New Roman"/>
                      </a:endParaRPr>
                    </a:p>
                  </a:txBody>
                  <a:tcPr marL="46303" marR="46303" marT="0" marB="0" anchor="ctr"/>
                </a:tc>
                <a:tc gridSpan="3">
                  <a:txBody>
                    <a:bodyPr/>
                    <a:lstStyle/>
                    <a:p>
                      <a:pPr algn="ctr">
                        <a:lnSpc>
                          <a:spcPct val="115000"/>
                        </a:lnSpc>
                        <a:spcAft>
                          <a:spcPts val="0"/>
                        </a:spcAft>
                      </a:pPr>
                      <a:r>
                        <a:rPr lang="es-GT" sz="1600" dirty="0">
                          <a:effectLst/>
                        </a:rPr>
                        <a:t>Presupuesto</a:t>
                      </a:r>
                      <a:endParaRPr lang="es-GT" sz="1600" dirty="0">
                        <a:effectLst/>
                        <a:latin typeface="Calibri"/>
                        <a:ea typeface="Calibri"/>
                        <a:cs typeface="Times New Roman"/>
                      </a:endParaRPr>
                    </a:p>
                  </a:txBody>
                  <a:tcPr marL="46303" marR="46303" marT="0" marB="0" anchor="ctr"/>
                </a:tc>
                <a:tc hMerge="1">
                  <a:txBody>
                    <a:bodyPr/>
                    <a:lstStyle/>
                    <a:p>
                      <a:endParaRPr lang="es-GT"/>
                    </a:p>
                  </a:txBody>
                  <a:tcPr/>
                </a:tc>
                <a:tc hMerge="1">
                  <a:txBody>
                    <a:bodyPr/>
                    <a:lstStyle/>
                    <a:p>
                      <a:endParaRPr lang="es-GT"/>
                    </a:p>
                  </a:txBody>
                  <a:tcPr/>
                </a:tc>
                <a:tc>
                  <a:txBody>
                    <a:bodyPr/>
                    <a:lstStyle/>
                    <a:p>
                      <a:pPr algn="ctr">
                        <a:lnSpc>
                          <a:spcPct val="115000"/>
                        </a:lnSpc>
                        <a:spcAft>
                          <a:spcPts val="0"/>
                        </a:spcAft>
                      </a:pPr>
                      <a:r>
                        <a:rPr lang="es-GT" sz="1600" dirty="0">
                          <a:effectLst/>
                        </a:rPr>
                        <a:t>Ejecución</a:t>
                      </a:r>
                    </a:p>
                    <a:p>
                      <a:pPr algn="ctr">
                        <a:lnSpc>
                          <a:spcPct val="115000"/>
                        </a:lnSpc>
                        <a:spcAft>
                          <a:spcPts val="0"/>
                        </a:spcAft>
                      </a:pPr>
                      <a:r>
                        <a:rPr lang="es-GT" sz="1600" dirty="0">
                          <a:effectLst/>
                        </a:rPr>
                        <a:t> física</a:t>
                      </a:r>
                      <a:endParaRPr lang="es-GT" sz="1600" dirty="0">
                        <a:effectLst/>
                        <a:latin typeface="Calibri"/>
                        <a:ea typeface="Calibri"/>
                        <a:cs typeface="Times New Roman"/>
                      </a:endParaRPr>
                    </a:p>
                  </a:txBody>
                  <a:tcPr marL="46303" marR="46303" marT="0" marB="0" anchor="ctr"/>
                </a:tc>
                <a:extLst>
                  <a:ext uri="{0D108BD9-81ED-4DB2-BD59-A6C34878D82A}">
                    <a16:rowId xmlns:a16="http://schemas.microsoft.com/office/drawing/2014/main" val="10000"/>
                  </a:ext>
                </a:extLst>
              </a:tr>
              <a:tr h="304078">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ctr">
                        <a:lnSpc>
                          <a:spcPct val="115000"/>
                        </a:lnSpc>
                        <a:spcAft>
                          <a:spcPts val="0"/>
                        </a:spcAft>
                      </a:pPr>
                      <a:r>
                        <a:rPr lang="es-GT" sz="1600" dirty="0">
                          <a:effectLst/>
                        </a:rPr>
                        <a:t>Vigente</a:t>
                      </a:r>
                      <a:endParaRPr lang="es-GT" sz="1600" dirty="0">
                        <a:effectLst/>
                        <a:latin typeface="Calibri"/>
                        <a:ea typeface="Calibri"/>
                        <a:cs typeface="Times New Roman"/>
                      </a:endParaRPr>
                    </a:p>
                  </a:txBody>
                  <a:tcPr marL="46303" marR="46303" marT="0" marB="0" anchor="ctr"/>
                </a:tc>
                <a:tc>
                  <a:txBody>
                    <a:bodyPr/>
                    <a:lstStyle/>
                    <a:p>
                      <a:pPr algn="ctr">
                        <a:lnSpc>
                          <a:spcPct val="115000"/>
                        </a:lnSpc>
                        <a:spcAft>
                          <a:spcPts val="0"/>
                        </a:spcAft>
                      </a:pPr>
                      <a:r>
                        <a:rPr lang="es-GT" sz="1600" dirty="0">
                          <a:effectLst/>
                        </a:rPr>
                        <a:t>Devengado</a:t>
                      </a:r>
                      <a:endParaRPr lang="es-GT" sz="1600" dirty="0">
                        <a:effectLst/>
                        <a:latin typeface="Calibri"/>
                        <a:ea typeface="Calibri"/>
                        <a:cs typeface="Times New Roman"/>
                      </a:endParaRPr>
                    </a:p>
                  </a:txBody>
                  <a:tcPr marL="46303" marR="46303" marT="0" marB="0" anchor="ctr"/>
                </a:tc>
                <a:tc>
                  <a:txBody>
                    <a:bodyPr/>
                    <a:lstStyle/>
                    <a:p>
                      <a:pPr algn="ctr">
                        <a:lnSpc>
                          <a:spcPct val="115000"/>
                        </a:lnSpc>
                        <a:spcAft>
                          <a:spcPts val="0"/>
                        </a:spcAft>
                      </a:pPr>
                      <a:r>
                        <a:rPr lang="es-GT" sz="1600" dirty="0">
                          <a:effectLst/>
                        </a:rPr>
                        <a:t>%</a:t>
                      </a:r>
                      <a:endParaRPr lang="es-GT" sz="1600" dirty="0">
                        <a:effectLst/>
                        <a:latin typeface="Calibri"/>
                        <a:ea typeface="Calibri"/>
                        <a:cs typeface="Times New Roman"/>
                      </a:endParaRPr>
                    </a:p>
                  </a:txBody>
                  <a:tcPr marL="46303" marR="46303" marT="0" marB="0" anchor="ctr"/>
                </a:tc>
                <a:tc>
                  <a:txBody>
                    <a:bodyPr/>
                    <a:lstStyle/>
                    <a:p>
                      <a:pPr algn="ctr">
                        <a:lnSpc>
                          <a:spcPct val="115000"/>
                        </a:lnSpc>
                        <a:spcAft>
                          <a:spcPts val="0"/>
                        </a:spcAft>
                      </a:pPr>
                      <a:r>
                        <a:rPr lang="es-GT" sz="1600" dirty="0">
                          <a:effectLst/>
                        </a:rPr>
                        <a:t>%</a:t>
                      </a:r>
                      <a:endParaRPr lang="es-GT" sz="1600" dirty="0">
                        <a:effectLst/>
                        <a:latin typeface="Calibri"/>
                        <a:ea typeface="Calibri"/>
                        <a:cs typeface="Times New Roman"/>
                      </a:endParaRPr>
                    </a:p>
                  </a:txBody>
                  <a:tcPr marL="46303" marR="46303" marT="0" marB="0" anchor="ctr"/>
                </a:tc>
                <a:extLst>
                  <a:ext uri="{0D108BD9-81ED-4DB2-BD59-A6C34878D82A}">
                    <a16:rowId xmlns:a16="http://schemas.microsoft.com/office/drawing/2014/main" val="10001"/>
                  </a:ext>
                </a:extLst>
              </a:tr>
              <a:tr h="1008549">
                <a:tc>
                  <a:txBody>
                    <a:bodyPr/>
                    <a:lstStyle/>
                    <a:p>
                      <a:pPr marL="0" lvl="0" indent="0" algn="ctr">
                        <a:lnSpc>
                          <a:spcPct val="115000"/>
                        </a:lnSpc>
                        <a:spcAft>
                          <a:spcPts val="0"/>
                        </a:spcAft>
                        <a:buFont typeface="+mj-lt"/>
                        <a:buNone/>
                      </a:pPr>
                      <a:r>
                        <a:rPr lang="es-GT" sz="1200" dirty="0">
                          <a:effectLst/>
                        </a:rPr>
                        <a:t>1. </a:t>
                      </a:r>
                      <a:endParaRPr lang="es-GT" sz="1200" dirty="0">
                        <a:effectLst/>
                        <a:latin typeface="Calibri"/>
                        <a:ea typeface="Calibri"/>
                        <a:cs typeface="Times New Roman"/>
                      </a:endParaRPr>
                    </a:p>
                  </a:txBody>
                  <a:tcPr marL="46303" marR="46303" marT="0" marB="0" anchor="ctr"/>
                </a:tc>
                <a:tc>
                  <a:txBody>
                    <a:bodyPr/>
                    <a:lstStyle/>
                    <a:p>
                      <a:pPr algn="just">
                        <a:lnSpc>
                          <a:spcPct val="115000"/>
                        </a:lnSpc>
                        <a:spcAft>
                          <a:spcPts val="0"/>
                        </a:spcAft>
                      </a:pPr>
                      <a:r>
                        <a:rPr lang="es-GT" sz="1200" dirty="0">
                          <a:effectLst/>
                        </a:rPr>
                        <a:t>Municipalidades implementadas con la gestión por resultados</a:t>
                      </a:r>
                      <a:endParaRPr lang="es-GT" sz="1200" dirty="0">
                        <a:effectLst/>
                        <a:latin typeface="Calibri"/>
                        <a:ea typeface="Calibri"/>
                        <a:cs typeface="Times New Roman"/>
                      </a:endParaRPr>
                    </a:p>
                  </a:txBody>
                  <a:tcPr marL="46303" marR="46303" marT="0" marB="0" anchor="ctr"/>
                </a:tc>
                <a:tc>
                  <a:txBody>
                    <a:bodyPr/>
                    <a:lstStyle/>
                    <a:p>
                      <a:pPr algn="just">
                        <a:lnSpc>
                          <a:spcPct val="115000"/>
                        </a:lnSpc>
                        <a:spcAft>
                          <a:spcPts val="0"/>
                        </a:spcAft>
                      </a:pPr>
                      <a:r>
                        <a:rPr lang="es-GT" sz="1200" dirty="0">
                          <a:effectLst/>
                        </a:rPr>
                        <a:t>En los gobiernos locales se logró implementar el sistema de cobros en línea a través dl Portal GL y se podrá utilizar tarjeta de crédito y débito para que la población realice los pagos por servicios haciendo uso de la banca en línea; se logró fortalecer el tablero del Indicé Consolidado Financiero Municipal -ICFM-.</a:t>
                      </a:r>
                      <a:endParaRPr lang="es-GT" sz="1200" dirty="0">
                        <a:effectLst/>
                        <a:latin typeface="Calibri"/>
                        <a:ea typeface="Calibri"/>
                        <a:cs typeface="Times New Roman"/>
                      </a:endParaRPr>
                    </a:p>
                  </a:txBody>
                  <a:tcPr marL="46303" marR="46303" marT="0" marB="0"/>
                </a:tc>
                <a:tc>
                  <a:txBody>
                    <a:bodyPr/>
                    <a:lstStyle/>
                    <a:p>
                      <a:pPr algn="r">
                        <a:lnSpc>
                          <a:spcPct val="115000"/>
                        </a:lnSpc>
                        <a:spcAft>
                          <a:spcPts val="0"/>
                        </a:spcAft>
                      </a:pPr>
                      <a:r>
                        <a:rPr lang="es-GT" sz="1200" dirty="0">
                          <a:effectLst/>
                        </a:rPr>
                        <a:t>8,749,849.00</a:t>
                      </a:r>
                      <a:endParaRPr lang="es-GT" sz="1200" dirty="0">
                        <a:effectLst/>
                        <a:latin typeface="Calibri"/>
                        <a:ea typeface="Calibri"/>
                        <a:cs typeface="Times New Roman"/>
                      </a:endParaRPr>
                    </a:p>
                  </a:txBody>
                  <a:tcPr marL="46303" marR="46303" marT="0" marB="0" anchor="ctr"/>
                </a:tc>
                <a:tc>
                  <a:txBody>
                    <a:bodyPr/>
                    <a:lstStyle/>
                    <a:p>
                      <a:pPr algn="r">
                        <a:lnSpc>
                          <a:spcPct val="115000"/>
                        </a:lnSpc>
                        <a:spcAft>
                          <a:spcPts val="0"/>
                        </a:spcAft>
                      </a:pPr>
                      <a:r>
                        <a:rPr lang="es-GT" sz="1200" dirty="0">
                          <a:effectLst/>
                        </a:rPr>
                        <a:t>2,638,773.43</a:t>
                      </a:r>
                      <a:endParaRPr lang="es-GT" sz="1200" dirty="0">
                        <a:effectLst/>
                        <a:latin typeface="Calibri"/>
                        <a:ea typeface="Calibri"/>
                        <a:cs typeface="Times New Roman"/>
                      </a:endParaRPr>
                    </a:p>
                  </a:txBody>
                  <a:tcPr marL="46303" marR="46303" marT="0" marB="0" anchor="ctr"/>
                </a:tc>
                <a:tc>
                  <a:txBody>
                    <a:bodyPr/>
                    <a:lstStyle/>
                    <a:p>
                      <a:pPr>
                        <a:lnSpc>
                          <a:spcPct val="115000"/>
                        </a:lnSpc>
                        <a:spcAft>
                          <a:spcPts val="0"/>
                        </a:spcAft>
                      </a:pPr>
                      <a:r>
                        <a:rPr lang="es-GT" sz="1200" dirty="0">
                          <a:effectLst/>
                        </a:rPr>
                        <a:t>30.16</a:t>
                      </a:r>
                      <a:endParaRPr lang="es-GT" sz="1200" dirty="0">
                        <a:effectLst/>
                        <a:latin typeface="Calibri"/>
                        <a:ea typeface="Calibri"/>
                        <a:cs typeface="Times New Roman"/>
                      </a:endParaRPr>
                    </a:p>
                  </a:txBody>
                  <a:tcPr marL="46303" marR="46303" marT="0" marB="0" anchor="ctr"/>
                </a:tc>
                <a:tc>
                  <a:txBody>
                    <a:bodyPr/>
                    <a:lstStyle/>
                    <a:p>
                      <a:pPr algn="ctr">
                        <a:lnSpc>
                          <a:spcPct val="115000"/>
                        </a:lnSpc>
                        <a:spcAft>
                          <a:spcPts val="0"/>
                        </a:spcAft>
                      </a:pPr>
                      <a:r>
                        <a:rPr lang="es-GT" sz="1200" dirty="0">
                          <a:effectLst/>
                        </a:rPr>
                        <a:t>25.00</a:t>
                      </a:r>
                      <a:endParaRPr lang="es-GT" sz="1200" dirty="0">
                        <a:effectLst/>
                        <a:latin typeface="Calibri"/>
                        <a:ea typeface="Calibri"/>
                        <a:cs typeface="Times New Roman"/>
                      </a:endParaRPr>
                    </a:p>
                  </a:txBody>
                  <a:tcPr marL="46303" marR="46303" marT="0" marB="0" anchor="ctr"/>
                </a:tc>
                <a:extLst>
                  <a:ext uri="{0D108BD9-81ED-4DB2-BD59-A6C34878D82A}">
                    <a16:rowId xmlns:a16="http://schemas.microsoft.com/office/drawing/2014/main" val="10002"/>
                  </a:ext>
                </a:extLst>
              </a:tr>
              <a:tr h="912234">
                <a:tc>
                  <a:txBody>
                    <a:bodyPr/>
                    <a:lstStyle/>
                    <a:p>
                      <a:pPr algn="ctr">
                        <a:lnSpc>
                          <a:spcPct val="115000"/>
                        </a:lnSpc>
                        <a:spcAft>
                          <a:spcPts val="0"/>
                        </a:spcAft>
                      </a:pPr>
                      <a:r>
                        <a:rPr lang="es-GT" sz="1200" dirty="0">
                          <a:effectLst/>
                        </a:rPr>
                        <a:t> 2.</a:t>
                      </a:r>
                      <a:endParaRPr lang="es-GT" sz="1200" dirty="0">
                        <a:effectLst/>
                        <a:latin typeface="Calibri"/>
                        <a:ea typeface="Calibri"/>
                        <a:cs typeface="Times New Roman"/>
                      </a:endParaRPr>
                    </a:p>
                  </a:txBody>
                  <a:tcPr marL="46303" marR="46303" marT="0" marB="0" anchor="ctr"/>
                </a:tc>
                <a:tc>
                  <a:txBody>
                    <a:bodyPr/>
                    <a:lstStyle/>
                    <a:p>
                      <a:pPr algn="just">
                        <a:lnSpc>
                          <a:spcPct val="115000"/>
                        </a:lnSpc>
                        <a:spcAft>
                          <a:spcPts val="0"/>
                        </a:spcAft>
                      </a:pPr>
                      <a:r>
                        <a:rPr lang="es-GT" sz="1200" dirty="0">
                          <a:effectLst/>
                        </a:rPr>
                        <a:t>Personal de Municipalidades con capacitación y asesoría técnica</a:t>
                      </a:r>
                      <a:endParaRPr lang="es-GT" sz="1200" dirty="0">
                        <a:effectLst/>
                        <a:latin typeface="Calibri"/>
                        <a:ea typeface="Calibri"/>
                        <a:cs typeface="Times New Roman"/>
                      </a:endParaRPr>
                    </a:p>
                  </a:txBody>
                  <a:tcPr marL="46303" marR="46303" marT="0" marB="0" anchor="ctr"/>
                </a:tc>
                <a:tc>
                  <a:txBody>
                    <a:bodyPr/>
                    <a:lstStyle/>
                    <a:p>
                      <a:pPr algn="just">
                        <a:lnSpc>
                          <a:spcPct val="115000"/>
                        </a:lnSpc>
                        <a:spcAft>
                          <a:spcPts val="0"/>
                        </a:spcAft>
                      </a:pPr>
                      <a:r>
                        <a:rPr lang="es-GT" sz="1200" dirty="0">
                          <a:effectLst/>
                        </a:rPr>
                        <a:t>Los Gobiernos locales recibieron asistencia técnica financiera, especialmente en los temas relacionados con la implementación de los servicios públicos municipales GL, como también en SICOIN GL. </a:t>
                      </a:r>
                      <a:endParaRPr lang="es-GT" sz="1200" dirty="0">
                        <a:effectLst/>
                        <a:latin typeface="Calibri"/>
                        <a:ea typeface="Calibri"/>
                        <a:cs typeface="Times New Roman"/>
                      </a:endParaRPr>
                    </a:p>
                  </a:txBody>
                  <a:tcPr marL="46303" marR="46303" marT="0" marB="0"/>
                </a:tc>
                <a:tc>
                  <a:txBody>
                    <a:bodyPr/>
                    <a:lstStyle/>
                    <a:p>
                      <a:pPr algn="r">
                        <a:lnSpc>
                          <a:spcPct val="115000"/>
                        </a:lnSpc>
                        <a:spcAft>
                          <a:spcPts val="0"/>
                        </a:spcAft>
                      </a:pPr>
                      <a:r>
                        <a:rPr lang="es-GT" sz="1200" dirty="0">
                          <a:effectLst/>
                        </a:rPr>
                        <a:t>31,285.00</a:t>
                      </a:r>
                      <a:endParaRPr lang="es-GT" sz="1200" dirty="0">
                        <a:effectLst/>
                        <a:latin typeface="Calibri"/>
                        <a:ea typeface="Calibri"/>
                        <a:cs typeface="Times New Roman"/>
                      </a:endParaRPr>
                    </a:p>
                  </a:txBody>
                  <a:tcPr marL="46303" marR="46303" marT="0" marB="0" anchor="ctr"/>
                </a:tc>
                <a:tc>
                  <a:txBody>
                    <a:bodyPr/>
                    <a:lstStyle/>
                    <a:p>
                      <a:pPr algn="r">
                        <a:lnSpc>
                          <a:spcPct val="115000"/>
                        </a:lnSpc>
                        <a:spcAft>
                          <a:spcPts val="0"/>
                        </a:spcAft>
                      </a:pPr>
                      <a:r>
                        <a:rPr lang="es-GT" sz="1200" dirty="0">
                          <a:effectLst/>
                        </a:rPr>
                        <a:t>0.00</a:t>
                      </a:r>
                      <a:endParaRPr lang="es-GT" sz="1200" dirty="0">
                        <a:effectLst/>
                        <a:latin typeface="Calibri"/>
                        <a:ea typeface="Calibri"/>
                        <a:cs typeface="Times New Roman"/>
                      </a:endParaRPr>
                    </a:p>
                  </a:txBody>
                  <a:tcPr marL="46303" marR="46303" marT="0" marB="0" anchor="ctr"/>
                </a:tc>
                <a:tc>
                  <a:txBody>
                    <a:bodyPr/>
                    <a:lstStyle/>
                    <a:p>
                      <a:pPr>
                        <a:lnSpc>
                          <a:spcPct val="115000"/>
                        </a:lnSpc>
                        <a:spcAft>
                          <a:spcPts val="0"/>
                        </a:spcAft>
                      </a:pPr>
                      <a:r>
                        <a:rPr lang="es-GT" sz="1200" dirty="0">
                          <a:effectLst/>
                        </a:rPr>
                        <a:t>0.00</a:t>
                      </a:r>
                      <a:endParaRPr lang="es-GT" sz="1200" dirty="0">
                        <a:effectLst/>
                        <a:latin typeface="Calibri"/>
                        <a:ea typeface="Calibri"/>
                        <a:cs typeface="Times New Roman"/>
                      </a:endParaRPr>
                    </a:p>
                  </a:txBody>
                  <a:tcPr marL="46303" marR="46303" marT="0" marB="0" anchor="ctr"/>
                </a:tc>
                <a:tc>
                  <a:txBody>
                    <a:bodyPr/>
                    <a:lstStyle/>
                    <a:p>
                      <a:pPr algn="ctr">
                        <a:lnSpc>
                          <a:spcPct val="115000"/>
                        </a:lnSpc>
                        <a:spcAft>
                          <a:spcPts val="0"/>
                        </a:spcAft>
                      </a:pPr>
                      <a:r>
                        <a:rPr lang="es-GT" sz="1200" dirty="0">
                          <a:effectLst/>
                        </a:rPr>
                        <a:t>35.07</a:t>
                      </a:r>
                      <a:endParaRPr lang="es-GT" sz="1200" dirty="0">
                        <a:effectLst/>
                        <a:latin typeface="Calibri"/>
                        <a:ea typeface="Calibri"/>
                        <a:cs typeface="Times New Roman"/>
                      </a:endParaRPr>
                    </a:p>
                  </a:txBody>
                  <a:tcPr marL="46303" marR="46303" marT="0" marB="0" anchor="ctr"/>
                </a:tc>
                <a:extLst>
                  <a:ext uri="{0D108BD9-81ED-4DB2-BD59-A6C34878D82A}">
                    <a16:rowId xmlns:a16="http://schemas.microsoft.com/office/drawing/2014/main" val="10003"/>
                  </a:ext>
                </a:extLst>
              </a:tr>
              <a:tr h="912234">
                <a:tc>
                  <a:txBody>
                    <a:bodyPr/>
                    <a:lstStyle/>
                    <a:p>
                      <a:pPr marL="0" lvl="0" indent="0" algn="ctr">
                        <a:lnSpc>
                          <a:spcPct val="115000"/>
                        </a:lnSpc>
                        <a:spcAft>
                          <a:spcPts val="0"/>
                        </a:spcAft>
                        <a:buFont typeface="+mj-lt"/>
                        <a:buNone/>
                      </a:pPr>
                      <a:r>
                        <a:rPr lang="es-GT" sz="1200" dirty="0">
                          <a:effectLst/>
                        </a:rPr>
                        <a:t>3. </a:t>
                      </a:r>
                      <a:endParaRPr lang="es-GT" sz="1200" dirty="0">
                        <a:effectLst/>
                        <a:latin typeface="Calibri"/>
                        <a:ea typeface="Calibri"/>
                        <a:cs typeface="Times New Roman"/>
                      </a:endParaRPr>
                    </a:p>
                  </a:txBody>
                  <a:tcPr marL="46303" marR="46303" marT="0" marB="0" anchor="ctr"/>
                </a:tc>
                <a:tc>
                  <a:txBody>
                    <a:bodyPr/>
                    <a:lstStyle/>
                    <a:p>
                      <a:pPr algn="just">
                        <a:lnSpc>
                          <a:spcPct val="115000"/>
                        </a:lnSpc>
                        <a:spcAft>
                          <a:spcPts val="0"/>
                        </a:spcAft>
                      </a:pPr>
                      <a:r>
                        <a:rPr lang="es-GT" sz="1200" dirty="0">
                          <a:effectLst/>
                        </a:rPr>
                        <a:t>Formulación, Seguimiento y Evaluación de la Política de Transparencia Fiscal</a:t>
                      </a:r>
                      <a:endParaRPr lang="es-GT" sz="1200" dirty="0">
                        <a:effectLst/>
                        <a:latin typeface="Calibri"/>
                        <a:ea typeface="Calibri"/>
                        <a:cs typeface="Times New Roman"/>
                      </a:endParaRPr>
                    </a:p>
                  </a:txBody>
                  <a:tcPr marL="46303" marR="46303" marT="0" marB="0" anchor="ctr"/>
                </a:tc>
                <a:tc>
                  <a:txBody>
                    <a:bodyPr/>
                    <a:lstStyle/>
                    <a:p>
                      <a:pPr algn="just">
                        <a:lnSpc>
                          <a:spcPct val="115000"/>
                        </a:lnSpc>
                        <a:spcAft>
                          <a:spcPts val="0"/>
                        </a:spcAft>
                      </a:pPr>
                      <a:r>
                        <a:rPr lang="es-GT" sz="1200" dirty="0">
                          <a:effectLst/>
                        </a:rPr>
                        <a:t>Se logró avanzar con la implementación de la Estrategia Fiscal aprobada por el Acuerdo Ministerial 82-2019.</a:t>
                      </a:r>
                      <a:endParaRPr lang="es-GT" sz="1200" dirty="0">
                        <a:effectLst/>
                        <a:latin typeface="Calibri"/>
                        <a:ea typeface="Calibri"/>
                        <a:cs typeface="Times New Roman"/>
                      </a:endParaRPr>
                    </a:p>
                  </a:txBody>
                  <a:tcPr marL="46303" marR="46303" marT="0" marB="0"/>
                </a:tc>
                <a:tc>
                  <a:txBody>
                    <a:bodyPr/>
                    <a:lstStyle/>
                    <a:p>
                      <a:pPr algn="r">
                        <a:lnSpc>
                          <a:spcPct val="115000"/>
                        </a:lnSpc>
                        <a:spcAft>
                          <a:spcPts val="0"/>
                        </a:spcAft>
                      </a:pPr>
                      <a:r>
                        <a:rPr lang="es-GT" sz="1200" dirty="0">
                          <a:effectLst/>
                        </a:rPr>
                        <a:t>4,016,113.00</a:t>
                      </a:r>
                      <a:endParaRPr lang="es-GT" sz="1200" dirty="0">
                        <a:effectLst/>
                        <a:latin typeface="Calibri"/>
                        <a:ea typeface="Calibri"/>
                        <a:cs typeface="Times New Roman"/>
                      </a:endParaRPr>
                    </a:p>
                  </a:txBody>
                  <a:tcPr marL="46303" marR="46303" marT="0" marB="0" anchor="ctr"/>
                </a:tc>
                <a:tc>
                  <a:txBody>
                    <a:bodyPr/>
                    <a:lstStyle/>
                    <a:p>
                      <a:pPr algn="r">
                        <a:lnSpc>
                          <a:spcPct val="115000"/>
                        </a:lnSpc>
                        <a:spcAft>
                          <a:spcPts val="0"/>
                        </a:spcAft>
                      </a:pPr>
                      <a:r>
                        <a:rPr lang="es-GT" sz="1200" dirty="0">
                          <a:effectLst/>
                        </a:rPr>
                        <a:t>1,140,165.98</a:t>
                      </a:r>
                      <a:endParaRPr lang="es-GT" sz="1200" dirty="0">
                        <a:effectLst/>
                        <a:latin typeface="Calibri"/>
                        <a:ea typeface="Calibri"/>
                        <a:cs typeface="Times New Roman"/>
                      </a:endParaRPr>
                    </a:p>
                  </a:txBody>
                  <a:tcPr marL="46303" marR="46303" marT="0" marB="0" anchor="ctr"/>
                </a:tc>
                <a:tc>
                  <a:txBody>
                    <a:bodyPr/>
                    <a:lstStyle/>
                    <a:p>
                      <a:pPr>
                        <a:lnSpc>
                          <a:spcPct val="115000"/>
                        </a:lnSpc>
                        <a:spcAft>
                          <a:spcPts val="0"/>
                        </a:spcAft>
                      </a:pPr>
                      <a:r>
                        <a:rPr lang="es-GT" sz="1200" dirty="0">
                          <a:effectLst/>
                        </a:rPr>
                        <a:t>28.39</a:t>
                      </a:r>
                      <a:endParaRPr lang="es-GT" sz="1200" dirty="0">
                        <a:effectLst/>
                        <a:latin typeface="Calibri"/>
                        <a:ea typeface="Calibri"/>
                        <a:cs typeface="Times New Roman"/>
                      </a:endParaRPr>
                    </a:p>
                  </a:txBody>
                  <a:tcPr marL="46303" marR="46303" marT="0" marB="0" anchor="ctr"/>
                </a:tc>
                <a:tc>
                  <a:txBody>
                    <a:bodyPr/>
                    <a:lstStyle/>
                    <a:p>
                      <a:pPr algn="ctr">
                        <a:lnSpc>
                          <a:spcPct val="115000"/>
                        </a:lnSpc>
                        <a:spcAft>
                          <a:spcPts val="0"/>
                        </a:spcAft>
                      </a:pPr>
                      <a:r>
                        <a:rPr lang="es-GT" sz="1200" dirty="0">
                          <a:effectLst/>
                        </a:rPr>
                        <a:t>33.06</a:t>
                      </a:r>
                      <a:endParaRPr lang="es-GT" sz="1200" dirty="0">
                        <a:effectLst/>
                        <a:latin typeface="Calibri"/>
                        <a:ea typeface="Calibri"/>
                        <a:cs typeface="Times New Roman"/>
                      </a:endParaRPr>
                    </a:p>
                  </a:txBody>
                  <a:tcPr marL="46303" marR="46303" marT="0" marB="0" anchor="ctr"/>
                </a:tc>
                <a:extLst>
                  <a:ext uri="{0D108BD9-81ED-4DB2-BD59-A6C34878D82A}">
                    <a16:rowId xmlns:a16="http://schemas.microsoft.com/office/drawing/2014/main" val="10004"/>
                  </a:ext>
                </a:extLst>
              </a:tr>
              <a:tr h="1008549">
                <a:tc>
                  <a:txBody>
                    <a:bodyPr/>
                    <a:lstStyle/>
                    <a:p>
                      <a:pPr marL="0" lvl="0" indent="0" algn="ctr">
                        <a:lnSpc>
                          <a:spcPct val="115000"/>
                        </a:lnSpc>
                        <a:spcAft>
                          <a:spcPts val="0"/>
                        </a:spcAft>
                        <a:buFont typeface="+mj-lt"/>
                        <a:buNone/>
                      </a:pPr>
                      <a:r>
                        <a:rPr lang="es-GT" sz="1200" dirty="0">
                          <a:effectLst/>
                        </a:rPr>
                        <a:t>4. </a:t>
                      </a:r>
                      <a:endParaRPr lang="es-GT" sz="1200" dirty="0">
                        <a:effectLst/>
                        <a:latin typeface="Calibri"/>
                        <a:ea typeface="Calibri"/>
                        <a:cs typeface="Times New Roman"/>
                      </a:endParaRPr>
                    </a:p>
                  </a:txBody>
                  <a:tcPr marL="46303" marR="46303" marT="0" marB="0" anchor="ctr"/>
                </a:tc>
                <a:tc>
                  <a:txBody>
                    <a:bodyPr/>
                    <a:lstStyle/>
                    <a:p>
                      <a:pPr algn="just">
                        <a:lnSpc>
                          <a:spcPct val="115000"/>
                        </a:lnSpc>
                        <a:spcAft>
                          <a:spcPts val="0"/>
                        </a:spcAft>
                      </a:pPr>
                      <a:r>
                        <a:rPr lang="es-GT" sz="1200" dirty="0">
                          <a:effectLst/>
                        </a:rPr>
                        <a:t>Pago de obligaciones del Estado</a:t>
                      </a:r>
                      <a:endParaRPr lang="es-GT" sz="1200" dirty="0">
                        <a:effectLst/>
                        <a:latin typeface="Calibri"/>
                        <a:ea typeface="Calibri"/>
                        <a:cs typeface="Times New Roman"/>
                      </a:endParaRPr>
                    </a:p>
                  </a:txBody>
                  <a:tcPr marL="46303" marR="46303" marT="0" marB="0" anchor="ctr"/>
                </a:tc>
                <a:tc>
                  <a:txBody>
                    <a:bodyPr/>
                    <a:lstStyle/>
                    <a:p>
                      <a:pPr algn="just">
                        <a:lnSpc>
                          <a:spcPct val="115000"/>
                        </a:lnSpc>
                        <a:spcAft>
                          <a:spcPts val="0"/>
                        </a:spcAft>
                      </a:pPr>
                      <a:r>
                        <a:rPr lang="es-GT" sz="1200" dirty="0">
                          <a:effectLst/>
                        </a:rPr>
                        <a:t>En fase piloto la implementación de un fondo rotativo que hace uso de la Tarjeta de Compras Institucionales; se logró poner en marcha un programa de capacitación, donde se hace uso Sistema de Contabilidad Integrada para Entidades Descentralizadas SICOINDES, dirigido especialmente a instituciones públicas descentralizadas.</a:t>
                      </a:r>
                      <a:endParaRPr lang="es-GT" sz="1200" dirty="0">
                        <a:effectLst/>
                        <a:latin typeface="Calibri"/>
                        <a:ea typeface="Calibri"/>
                        <a:cs typeface="Times New Roman"/>
                      </a:endParaRPr>
                    </a:p>
                  </a:txBody>
                  <a:tcPr marL="46303" marR="46303" marT="0" marB="0"/>
                </a:tc>
                <a:tc>
                  <a:txBody>
                    <a:bodyPr/>
                    <a:lstStyle/>
                    <a:p>
                      <a:pPr algn="r">
                        <a:lnSpc>
                          <a:spcPct val="115000"/>
                        </a:lnSpc>
                        <a:spcAft>
                          <a:spcPts val="0"/>
                        </a:spcAft>
                      </a:pPr>
                      <a:r>
                        <a:rPr lang="es-GT" sz="1200" dirty="0">
                          <a:effectLst/>
                        </a:rPr>
                        <a:t>10,009,483.00</a:t>
                      </a:r>
                      <a:endParaRPr lang="es-GT" sz="1200" dirty="0">
                        <a:effectLst/>
                        <a:latin typeface="Calibri"/>
                        <a:ea typeface="Calibri"/>
                        <a:cs typeface="Times New Roman"/>
                      </a:endParaRPr>
                    </a:p>
                  </a:txBody>
                  <a:tcPr marL="46303" marR="46303" marT="0" marB="0" anchor="ctr"/>
                </a:tc>
                <a:tc>
                  <a:txBody>
                    <a:bodyPr/>
                    <a:lstStyle/>
                    <a:p>
                      <a:pPr algn="r">
                        <a:lnSpc>
                          <a:spcPct val="115000"/>
                        </a:lnSpc>
                        <a:spcAft>
                          <a:spcPts val="0"/>
                        </a:spcAft>
                      </a:pPr>
                      <a:r>
                        <a:rPr lang="es-GT" sz="1200" dirty="0">
                          <a:effectLst/>
                        </a:rPr>
                        <a:t>2,769,590.43</a:t>
                      </a:r>
                      <a:endParaRPr lang="es-GT" sz="1200" dirty="0">
                        <a:effectLst/>
                        <a:latin typeface="Calibri"/>
                        <a:ea typeface="Calibri"/>
                        <a:cs typeface="Times New Roman"/>
                      </a:endParaRPr>
                    </a:p>
                  </a:txBody>
                  <a:tcPr marL="46303" marR="46303" marT="0" marB="0" anchor="ctr"/>
                </a:tc>
                <a:tc>
                  <a:txBody>
                    <a:bodyPr/>
                    <a:lstStyle/>
                    <a:p>
                      <a:pPr>
                        <a:lnSpc>
                          <a:spcPct val="115000"/>
                        </a:lnSpc>
                        <a:spcAft>
                          <a:spcPts val="0"/>
                        </a:spcAft>
                      </a:pPr>
                      <a:r>
                        <a:rPr lang="es-GT" sz="1200" dirty="0">
                          <a:effectLst/>
                        </a:rPr>
                        <a:t>28.00</a:t>
                      </a:r>
                      <a:endParaRPr lang="es-GT" sz="1200" dirty="0">
                        <a:effectLst/>
                        <a:latin typeface="Calibri"/>
                        <a:ea typeface="Calibri"/>
                        <a:cs typeface="Times New Roman"/>
                      </a:endParaRPr>
                    </a:p>
                  </a:txBody>
                  <a:tcPr marL="46303" marR="46303" marT="0" marB="0" anchor="ctr"/>
                </a:tc>
                <a:tc>
                  <a:txBody>
                    <a:bodyPr/>
                    <a:lstStyle/>
                    <a:p>
                      <a:pPr algn="ctr">
                        <a:lnSpc>
                          <a:spcPct val="115000"/>
                        </a:lnSpc>
                        <a:spcAft>
                          <a:spcPts val="0"/>
                        </a:spcAft>
                      </a:pPr>
                      <a:r>
                        <a:rPr lang="es-GT" sz="1200" dirty="0">
                          <a:effectLst/>
                        </a:rPr>
                        <a:t>51.96</a:t>
                      </a:r>
                      <a:endParaRPr lang="es-GT" sz="1200" dirty="0">
                        <a:effectLst/>
                        <a:latin typeface="Calibri"/>
                        <a:ea typeface="Calibri"/>
                        <a:cs typeface="Times New Roman"/>
                      </a:endParaRPr>
                    </a:p>
                  </a:txBody>
                  <a:tcPr marL="46303" marR="46303"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704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1E4339DE-E389-44FD-9430-E98D48BA7BA0}"/>
              </a:ext>
            </a:extLst>
          </p:cNvPr>
          <p:cNvSpPr txBox="1">
            <a:spLocks/>
          </p:cNvSpPr>
          <p:nvPr/>
        </p:nvSpPr>
        <p:spPr>
          <a:xfrm>
            <a:off x="1819216" y="455573"/>
            <a:ext cx="7943094" cy="668900"/>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a:lstStyle>
          <a:p>
            <a:pPr algn="l"/>
            <a:r>
              <a:rPr lang="es-GT" sz="2800" dirty="0"/>
              <a:t>Principales resultados y avances</a:t>
            </a:r>
          </a:p>
        </p:txBody>
      </p:sp>
      <p:graphicFrame>
        <p:nvGraphicFramePr>
          <p:cNvPr id="3" name="2 Tabla"/>
          <p:cNvGraphicFramePr>
            <a:graphicFrameLocks noGrp="1"/>
          </p:cNvGraphicFramePr>
          <p:nvPr>
            <p:extLst>
              <p:ext uri="{D42A27DB-BD31-4B8C-83A1-F6EECF244321}">
                <p14:modId xmlns:p14="http://schemas.microsoft.com/office/powerpoint/2010/main" val="4202789743"/>
              </p:ext>
            </p:extLst>
          </p:nvPr>
        </p:nvGraphicFramePr>
        <p:xfrm>
          <a:off x="190006" y="1395350"/>
          <a:ext cx="11615305" cy="4821798"/>
        </p:xfrm>
        <a:graphic>
          <a:graphicData uri="http://schemas.openxmlformats.org/drawingml/2006/table">
            <a:tbl>
              <a:tblPr firstRow="1" firstCol="1" bandRow="1">
                <a:tableStyleId>{5C22544A-7EE6-4342-B048-85BDC9FD1C3A}</a:tableStyleId>
              </a:tblPr>
              <a:tblGrid>
                <a:gridCol w="570016">
                  <a:extLst>
                    <a:ext uri="{9D8B030D-6E8A-4147-A177-3AD203B41FA5}">
                      <a16:colId xmlns:a16="http://schemas.microsoft.com/office/drawing/2014/main" val="20000"/>
                    </a:ext>
                  </a:extLst>
                </a:gridCol>
                <a:gridCol w="2850078">
                  <a:extLst>
                    <a:ext uri="{9D8B030D-6E8A-4147-A177-3AD203B41FA5}">
                      <a16:colId xmlns:a16="http://schemas.microsoft.com/office/drawing/2014/main" val="20001"/>
                    </a:ext>
                  </a:extLst>
                </a:gridCol>
                <a:gridCol w="4239491">
                  <a:extLst>
                    <a:ext uri="{9D8B030D-6E8A-4147-A177-3AD203B41FA5}">
                      <a16:colId xmlns:a16="http://schemas.microsoft.com/office/drawing/2014/main" val="20002"/>
                    </a:ext>
                  </a:extLst>
                </a:gridCol>
                <a:gridCol w="1098220">
                  <a:extLst>
                    <a:ext uri="{9D8B030D-6E8A-4147-A177-3AD203B41FA5}">
                      <a16:colId xmlns:a16="http://schemas.microsoft.com/office/drawing/2014/main" val="20003"/>
                    </a:ext>
                  </a:extLst>
                </a:gridCol>
                <a:gridCol w="1123950">
                  <a:extLst>
                    <a:ext uri="{9D8B030D-6E8A-4147-A177-3AD203B41FA5}">
                      <a16:colId xmlns:a16="http://schemas.microsoft.com/office/drawing/2014/main" val="20004"/>
                    </a:ext>
                  </a:extLst>
                </a:gridCol>
                <a:gridCol w="734785">
                  <a:extLst>
                    <a:ext uri="{9D8B030D-6E8A-4147-A177-3AD203B41FA5}">
                      <a16:colId xmlns:a16="http://schemas.microsoft.com/office/drawing/2014/main" val="20005"/>
                    </a:ext>
                  </a:extLst>
                </a:gridCol>
                <a:gridCol w="998765">
                  <a:extLst>
                    <a:ext uri="{9D8B030D-6E8A-4147-A177-3AD203B41FA5}">
                      <a16:colId xmlns:a16="http://schemas.microsoft.com/office/drawing/2014/main" val="20006"/>
                    </a:ext>
                  </a:extLst>
                </a:gridCol>
              </a:tblGrid>
              <a:tr h="704850">
                <a:tc rowSpan="2">
                  <a:txBody>
                    <a:bodyPr/>
                    <a:lstStyle/>
                    <a:p>
                      <a:pPr algn="ctr">
                        <a:lnSpc>
                          <a:spcPct val="115000"/>
                        </a:lnSpc>
                        <a:spcAft>
                          <a:spcPts val="0"/>
                        </a:spcAft>
                      </a:pPr>
                      <a:r>
                        <a:rPr lang="es-GT" sz="1600" dirty="0">
                          <a:effectLst/>
                        </a:rPr>
                        <a:t>No.</a:t>
                      </a:r>
                      <a:endParaRPr lang="es-GT" sz="1600" dirty="0">
                        <a:effectLst/>
                        <a:latin typeface="Calibri"/>
                        <a:ea typeface="Calibri"/>
                        <a:cs typeface="Times New Roman"/>
                      </a:endParaRPr>
                    </a:p>
                  </a:txBody>
                  <a:tcPr marL="48806" marR="48806" marT="0" marB="0" anchor="ctr"/>
                </a:tc>
                <a:tc rowSpan="2">
                  <a:txBody>
                    <a:bodyPr/>
                    <a:lstStyle/>
                    <a:p>
                      <a:pPr algn="ctr">
                        <a:lnSpc>
                          <a:spcPct val="115000"/>
                        </a:lnSpc>
                        <a:spcAft>
                          <a:spcPts val="0"/>
                        </a:spcAft>
                      </a:pPr>
                      <a:r>
                        <a:rPr lang="es-GT" sz="1600" dirty="0">
                          <a:effectLst/>
                        </a:rPr>
                        <a:t>Nombre del producto</a:t>
                      </a:r>
                      <a:endParaRPr lang="es-GT" sz="1600" dirty="0">
                        <a:effectLst/>
                        <a:latin typeface="Calibri"/>
                        <a:ea typeface="Calibri"/>
                        <a:cs typeface="Times New Roman"/>
                      </a:endParaRPr>
                    </a:p>
                  </a:txBody>
                  <a:tcPr marL="48806" marR="48806" marT="0" marB="0" anchor="ctr"/>
                </a:tc>
                <a:tc rowSpan="2">
                  <a:txBody>
                    <a:bodyPr/>
                    <a:lstStyle/>
                    <a:p>
                      <a:pPr algn="ctr">
                        <a:lnSpc>
                          <a:spcPct val="115000"/>
                        </a:lnSpc>
                        <a:spcAft>
                          <a:spcPts val="0"/>
                        </a:spcAft>
                      </a:pPr>
                      <a:r>
                        <a:rPr lang="es-GT" sz="1600" dirty="0">
                          <a:effectLst/>
                        </a:rPr>
                        <a:t>Descripción del producto</a:t>
                      </a:r>
                      <a:endParaRPr lang="es-GT" sz="1600" dirty="0">
                        <a:effectLst/>
                        <a:latin typeface="Calibri"/>
                        <a:ea typeface="Calibri"/>
                        <a:cs typeface="Times New Roman"/>
                      </a:endParaRPr>
                    </a:p>
                  </a:txBody>
                  <a:tcPr marL="48806" marR="48806" marT="0" marB="0" anchor="ctr"/>
                </a:tc>
                <a:tc gridSpan="3">
                  <a:txBody>
                    <a:bodyPr/>
                    <a:lstStyle/>
                    <a:p>
                      <a:pPr algn="ctr">
                        <a:lnSpc>
                          <a:spcPct val="115000"/>
                        </a:lnSpc>
                        <a:spcAft>
                          <a:spcPts val="0"/>
                        </a:spcAft>
                      </a:pPr>
                      <a:r>
                        <a:rPr lang="es-GT" sz="1600" dirty="0">
                          <a:effectLst/>
                        </a:rPr>
                        <a:t>Presupuesto</a:t>
                      </a:r>
                      <a:endParaRPr lang="es-GT" sz="1600" dirty="0">
                        <a:effectLst/>
                        <a:latin typeface="Calibri"/>
                        <a:ea typeface="Calibri"/>
                        <a:cs typeface="Times New Roman"/>
                      </a:endParaRPr>
                    </a:p>
                  </a:txBody>
                  <a:tcPr marL="48806" marR="48806" marT="0" marB="0" anchor="ctr"/>
                </a:tc>
                <a:tc hMerge="1">
                  <a:txBody>
                    <a:bodyPr/>
                    <a:lstStyle/>
                    <a:p>
                      <a:endParaRPr lang="es-GT"/>
                    </a:p>
                  </a:txBody>
                  <a:tcPr/>
                </a:tc>
                <a:tc hMerge="1">
                  <a:txBody>
                    <a:bodyPr/>
                    <a:lstStyle/>
                    <a:p>
                      <a:endParaRPr lang="es-GT"/>
                    </a:p>
                  </a:txBody>
                  <a:tcPr/>
                </a:tc>
                <a:tc>
                  <a:txBody>
                    <a:bodyPr/>
                    <a:lstStyle/>
                    <a:p>
                      <a:pPr algn="ctr">
                        <a:lnSpc>
                          <a:spcPct val="115000"/>
                        </a:lnSpc>
                        <a:spcAft>
                          <a:spcPts val="0"/>
                        </a:spcAft>
                      </a:pPr>
                      <a:r>
                        <a:rPr lang="es-GT" sz="1600" dirty="0">
                          <a:effectLst/>
                        </a:rPr>
                        <a:t>Ejecución</a:t>
                      </a:r>
                    </a:p>
                    <a:p>
                      <a:pPr algn="ctr">
                        <a:lnSpc>
                          <a:spcPct val="115000"/>
                        </a:lnSpc>
                        <a:spcAft>
                          <a:spcPts val="0"/>
                        </a:spcAft>
                      </a:pPr>
                      <a:r>
                        <a:rPr lang="es-GT" sz="1600" dirty="0">
                          <a:effectLst/>
                        </a:rPr>
                        <a:t> física</a:t>
                      </a:r>
                      <a:endParaRPr lang="es-GT" sz="1600" dirty="0">
                        <a:effectLst/>
                        <a:latin typeface="Calibri"/>
                        <a:ea typeface="Calibri"/>
                        <a:cs typeface="Times New Roman"/>
                      </a:endParaRPr>
                    </a:p>
                  </a:txBody>
                  <a:tcPr marL="48806" marR="48806" marT="0" marB="0" anchor="ctr"/>
                </a:tc>
                <a:extLst>
                  <a:ext uri="{0D108BD9-81ED-4DB2-BD59-A6C34878D82A}">
                    <a16:rowId xmlns:a16="http://schemas.microsoft.com/office/drawing/2014/main" val="10000"/>
                  </a:ext>
                </a:extLst>
              </a:tr>
              <a:tr h="294152">
                <a:tc vMerge="1">
                  <a:txBody>
                    <a:bodyPr/>
                    <a:lstStyle/>
                    <a:p>
                      <a:endParaRPr lang="es-GT"/>
                    </a:p>
                  </a:txBody>
                  <a:tcPr/>
                </a:tc>
                <a:tc vMerge="1">
                  <a:txBody>
                    <a:bodyPr/>
                    <a:lstStyle/>
                    <a:p>
                      <a:endParaRPr lang="es-GT"/>
                    </a:p>
                  </a:txBody>
                  <a:tcPr/>
                </a:tc>
                <a:tc vMerge="1">
                  <a:txBody>
                    <a:bodyPr/>
                    <a:lstStyle/>
                    <a:p>
                      <a:endParaRPr lang="es-GT"/>
                    </a:p>
                  </a:txBody>
                  <a:tcPr/>
                </a:tc>
                <a:tc>
                  <a:txBody>
                    <a:bodyPr/>
                    <a:lstStyle/>
                    <a:p>
                      <a:pPr algn="ctr">
                        <a:lnSpc>
                          <a:spcPct val="115000"/>
                        </a:lnSpc>
                        <a:spcAft>
                          <a:spcPts val="0"/>
                        </a:spcAft>
                      </a:pPr>
                      <a:r>
                        <a:rPr lang="es-GT" sz="1600" dirty="0">
                          <a:effectLst/>
                        </a:rPr>
                        <a:t>Vigente</a:t>
                      </a:r>
                      <a:endParaRPr lang="es-GT" sz="16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600" dirty="0">
                          <a:effectLst/>
                        </a:rPr>
                        <a:t>Devengado</a:t>
                      </a:r>
                      <a:endParaRPr lang="es-GT" sz="16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600" dirty="0">
                          <a:effectLst/>
                        </a:rPr>
                        <a:t>%</a:t>
                      </a:r>
                      <a:endParaRPr lang="es-GT" sz="16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600" dirty="0">
                          <a:effectLst/>
                        </a:rPr>
                        <a:t>%</a:t>
                      </a:r>
                      <a:endParaRPr lang="es-GT" sz="1600" dirty="0">
                        <a:effectLst/>
                        <a:latin typeface="Calibri"/>
                        <a:ea typeface="Calibri"/>
                        <a:cs typeface="Times New Roman"/>
                      </a:endParaRPr>
                    </a:p>
                  </a:txBody>
                  <a:tcPr marL="48806" marR="48806" marT="0" marB="0" anchor="ctr"/>
                </a:tc>
                <a:extLst>
                  <a:ext uri="{0D108BD9-81ED-4DB2-BD59-A6C34878D82A}">
                    <a16:rowId xmlns:a16="http://schemas.microsoft.com/office/drawing/2014/main" val="10001"/>
                  </a:ext>
                </a:extLst>
              </a:tr>
              <a:tr h="550728">
                <a:tc>
                  <a:txBody>
                    <a:bodyPr/>
                    <a:lstStyle/>
                    <a:p>
                      <a:pPr marL="0" lvl="0" indent="0" algn="ctr">
                        <a:lnSpc>
                          <a:spcPct val="115000"/>
                        </a:lnSpc>
                        <a:spcAft>
                          <a:spcPts val="0"/>
                        </a:spcAft>
                        <a:buFont typeface="+mj-lt"/>
                        <a:buNone/>
                      </a:pPr>
                      <a:r>
                        <a:rPr lang="es-GT" sz="1200" dirty="0">
                          <a:effectLst/>
                        </a:rPr>
                        <a:t>5. </a:t>
                      </a:r>
                      <a:endParaRPr lang="es-GT" sz="1200" dirty="0">
                        <a:effectLst/>
                        <a:latin typeface="Calibri"/>
                        <a:ea typeface="Calibri"/>
                        <a:cs typeface="Times New Roman"/>
                      </a:endParaRPr>
                    </a:p>
                  </a:txBody>
                  <a:tcPr marL="48806" marR="48806" marT="0" marB="0" anchor="ctr"/>
                </a:tc>
                <a:tc>
                  <a:txBody>
                    <a:bodyPr/>
                    <a:lstStyle/>
                    <a:p>
                      <a:pPr algn="just">
                        <a:lnSpc>
                          <a:spcPct val="115000"/>
                        </a:lnSpc>
                        <a:spcAft>
                          <a:spcPts val="0"/>
                        </a:spcAft>
                      </a:pPr>
                      <a:r>
                        <a:rPr lang="es-GT" sz="1200" dirty="0">
                          <a:effectLst/>
                        </a:rPr>
                        <a:t>Personas atendidas en materia de Contrataciones Públicas</a:t>
                      </a:r>
                      <a:endParaRPr lang="es-GT" sz="1200" dirty="0">
                        <a:effectLst/>
                        <a:latin typeface="Calibri"/>
                        <a:ea typeface="Calibri"/>
                        <a:cs typeface="Times New Roman"/>
                      </a:endParaRPr>
                    </a:p>
                  </a:txBody>
                  <a:tcPr marL="48806" marR="48806" marT="0" marB="0" anchor="ctr"/>
                </a:tc>
                <a:tc>
                  <a:txBody>
                    <a:bodyPr/>
                    <a:lstStyle/>
                    <a:p>
                      <a:pPr>
                        <a:lnSpc>
                          <a:spcPct val="115000"/>
                        </a:lnSpc>
                        <a:spcAft>
                          <a:spcPts val="0"/>
                        </a:spcAft>
                      </a:pPr>
                      <a:r>
                        <a:rPr lang="es-GT" sz="1200" dirty="0">
                          <a:effectLst/>
                        </a:rPr>
                        <a:t>Personas capacitadas en contrataciones y adquisiciones del Estado.</a:t>
                      </a:r>
                      <a:endParaRPr lang="es-GT" sz="1200" dirty="0">
                        <a:effectLst/>
                        <a:latin typeface="Calibri"/>
                        <a:ea typeface="Calibri"/>
                        <a:cs typeface="Times New Roman"/>
                      </a:endParaRPr>
                    </a:p>
                  </a:txBody>
                  <a:tcPr marL="48806" marR="48806" marT="0" marB="0" anchor="ctr"/>
                </a:tc>
                <a:tc>
                  <a:txBody>
                    <a:bodyPr/>
                    <a:lstStyle/>
                    <a:p>
                      <a:pPr algn="r">
                        <a:lnSpc>
                          <a:spcPct val="115000"/>
                        </a:lnSpc>
                        <a:spcAft>
                          <a:spcPts val="0"/>
                        </a:spcAft>
                      </a:pPr>
                      <a:r>
                        <a:rPr lang="es-GT" sz="1200" dirty="0">
                          <a:effectLst/>
                        </a:rPr>
                        <a:t>9,604,630.00</a:t>
                      </a:r>
                      <a:endParaRPr lang="es-GT" sz="1200" dirty="0">
                        <a:effectLst/>
                        <a:latin typeface="Calibri"/>
                        <a:ea typeface="Calibri"/>
                        <a:cs typeface="Times New Roman"/>
                      </a:endParaRPr>
                    </a:p>
                  </a:txBody>
                  <a:tcPr marL="48806" marR="48806" marT="0" marB="0" anchor="ctr"/>
                </a:tc>
                <a:tc>
                  <a:txBody>
                    <a:bodyPr/>
                    <a:lstStyle/>
                    <a:p>
                      <a:pPr algn="r">
                        <a:lnSpc>
                          <a:spcPct val="115000"/>
                        </a:lnSpc>
                        <a:spcAft>
                          <a:spcPts val="0"/>
                        </a:spcAft>
                      </a:pPr>
                      <a:r>
                        <a:rPr lang="es-GT" sz="1200" dirty="0">
                          <a:effectLst/>
                        </a:rPr>
                        <a:t>2,735,374.88</a:t>
                      </a:r>
                      <a:endParaRPr lang="es-GT" sz="12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200" dirty="0">
                          <a:effectLst/>
                        </a:rPr>
                        <a:t>26.48</a:t>
                      </a:r>
                      <a:endParaRPr lang="es-GT" sz="12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200" dirty="0">
                          <a:effectLst/>
                        </a:rPr>
                        <a:t>30.07</a:t>
                      </a:r>
                      <a:endParaRPr lang="es-GT" sz="1200" dirty="0">
                        <a:effectLst/>
                        <a:latin typeface="Calibri"/>
                        <a:ea typeface="Calibri"/>
                        <a:cs typeface="Times New Roman"/>
                      </a:endParaRPr>
                    </a:p>
                  </a:txBody>
                  <a:tcPr marL="48806" marR="48806" marT="0" marB="0" anchor="ctr"/>
                </a:tc>
                <a:extLst>
                  <a:ext uri="{0D108BD9-81ED-4DB2-BD59-A6C34878D82A}">
                    <a16:rowId xmlns:a16="http://schemas.microsoft.com/office/drawing/2014/main" val="10002"/>
                  </a:ext>
                </a:extLst>
              </a:tr>
              <a:tr h="676894">
                <a:tc>
                  <a:txBody>
                    <a:bodyPr/>
                    <a:lstStyle/>
                    <a:p>
                      <a:pPr marL="0" lvl="0" indent="0" algn="ctr">
                        <a:lnSpc>
                          <a:spcPct val="115000"/>
                        </a:lnSpc>
                        <a:spcAft>
                          <a:spcPts val="0"/>
                        </a:spcAft>
                        <a:buFont typeface="+mj-lt"/>
                        <a:buNone/>
                      </a:pPr>
                      <a:r>
                        <a:rPr lang="es-GT" sz="1200" dirty="0">
                          <a:effectLst/>
                        </a:rPr>
                        <a:t>6. </a:t>
                      </a:r>
                      <a:endParaRPr lang="es-GT" sz="1200" dirty="0">
                        <a:effectLst/>
                        <a:latin typeface="Calibri"/>
                        <a:ea typeface="Calibri"/>
                        <a:cs typeface="Times New Roman"/>
                      </a:endParaRPr>
                    </a:p>
                  </a:txBody>
                  <a:tcPr marL="48806" marR="48806" marT="0" marB="0" anchor="ctr"/>
                </a:tc>
                <a:tc>
                  <a:txBody>
                    <a:bodyPr/>
                    <a:lstStyle/>
                    <a:p>
                      <a:pPr algn="just">
                        <a:lnSpc>
                          <a:spcPct val="115000"/>
                        </a:lnSpc>
                        <a:spcAft>
                          <a:spcPts val="0"/>
                        </a:spcAft>
                      </a:pPr>
                      <a:r>
                        <a:rPr lang="es-GT" sz="1200" dirty="0">
                          <a:effectLst/>
                        </a:rPr>
                        <a:t>Proveedores precalificados e inscritos en el Registro General de Adquisiciones</a:t>
                      </a:r>
                      <a:endParaRPr lang="es-GT" sz="1200" dirty="0">
                        <a:effectLst/>
                        <a:latin typeface="Calibri"/>
                        <a:ea typeface="Calibri"/>
                        <a:cs typeface="Times New Roman"/>
                      </a:endParaRPr>
                    </a:p>
                  </a:txBody>
                  <a:tcPr marL="48806" marR="48806" marT="0" marB="0" anchor="ctr"/>
                </a:tc>
                <a:tc>
                  <a:txBody>
                    <a:bodyPr/>
                    <a:lstStyle/>
                    <a:p>
                      <a:pPr>
                        <a:lnSpc>
                          <a:spcPct val="115000"/>
                        </a:lnSpc>
                        <a:spcAft>
                          <a:spcPts val="0"/>
                        </a:spcAft>
                      </a:pPr>
                      <a:r>
                        <a:rPr lang="es-GT" sz="1200" dirty="0">
                          <a:effectLst/>
                        </a:rPr>
                        <a:t>Operada la precalificación de personas individuales o jurídicas, nacionales o extranjeras, para ser habilitadas como proveedores del Estado.</a:t>
                      </a:r>
                      <a:endParaRPr lang="es-GT" sz="1200" dirty="0">
                        <a:effectLst/>
                        <a:latin typeface="Calibri"/>
                        <a:ea typeface="Calibri"/>
                        <a:cs typeface="Times New Roman"/>
                      </a:endParaRPr>
                    </a:p>
                  </a:txBody>
                  <a:tcPr marL="48806" marR="48806" marT="0" marB="0" anchor="ctr"/>
                </a:tc>
                <a:tc>
                  <a:txBody>
                    <a:bodyPr/>
                    <a:lstStyle/>
                    <a:p>
                      <a:pPr algn="r">
                        <a:lnSpc>
                          <a:spcPct val="115000"/>
                        </a:lnSpc>
                        <a:spcAft>
                          <a:spcPts val="0"/>
                        </a:spcAft>
                      </a:pPr>
                      <a:r>
                        <a:rPr lang="es-GT" sz="1200" dirty="0">
                          <a:effectLst/>
                        </a:rPr>
                        <a:t>5,380,001.00</a:t>
                      </a:r>
                      <a:endParaRPr lang="es-GT" sz="1200" dirty="0">
                        <a:effectLst/>
                        <a:latin typeface="Calibri"/>
                        <a:ea typeface="Calibri"/>
                        <a:cs typeface="Times New Roman"/>
                      </a:endParaRPr>
                    </a:p>
                  </a:txBody>
                  <a:tcPr marL="48806" marR="48806" marT="0" marB="0" anchor="ctr"/>
                </a:tc>
                <a:tc>
                  <a:txBody>
                    <a:bodyPr/>
                    <a:lstStyle/>
                    <a:p>
                      <a:pPr algn="r">
                        <a:lnSpc>
                          <a:spcPct val="115000"/>
                        </a:lnSpc>
                        <a:spcAft>
                          <a:spcPts val="0"/>
                        </a:spcAft>
                      </a:pPr>
                      <a:r>
                        <a:rPr lang="es-GT" sz="1200" dirty="0">
                          <a:effectLst/>
                        </a:rPr>
                        <a:t>1,966,391.60</a:t>
                      </a:r>
                      <a:endParaRPr lang="es-GT" sz="12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200" dirty="0">
                          <a:effectLst/>
                        </a:rPr>
                        <a:t>36.55</a:t>
                      </a:r>
                      <a:endParaRPr lang="es-GT" sz="12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200" dirty="0">
                          <a:effectLst/>
                        </a:rPr>
                        <a:t>47.28</a:t>
                      </a:r>
                      <a:endParaRPr lang="es-GT" sz="1200" dirty="0">
                        <a:effectLst/>
                        <a:latin typeface="Calibri"/>
                        <a:ea typeface="Calibri"/>
                        <a:cs typeface="Times New Roman"/>
                      </a:endParaRPr>
                    </a:p>
                  </a:txBody>
                  <a:tcPr marL="48806" marR="48806" marT="0" marB="0" anchor="ctr"/>
                </a:tc>
                <a:extLst>
                  <a:ext uri="{0D108BD9-81ED-4DB2-BD59-A6C34878D82A}">
                    <a16:rowId xmlns:a16="http://schemas.microsoft.com/office/drawing/2014/main" val="10003"/>
                  </a:ext>
                </a:extLst>
              </a:tr>
              <a:tr h="1514520">
                <a:tc>
                  <a:txBody>
                    <a:bodyPr/>
                    <a:lstStyle/>
                    <a:p>
                      <a:pPr marL="0" lvl="0" indent="0" algn="ctr">
                        <a:lnSpc>
                          <a:spcPct val="115000"/>
                        </a:lnSpc>
                        <a:spcAft>
                          <a:spcPts val="0"/>
                        </a:spcAft>
                        <a:buFont typeface="+mj-lt"/>
                        <a:buNone/>
                      </a:pPr>
                      <a:r>
                        <a:rPr lang="es-GT" sz="1200" dirty="0">
                          <a:effectLst/>
                        </a:rPr>
                        <a:t>7. </a:t>
                      </a:r>
                      <a:endParaRPr lang="es-GT" sz="1200" dirty="0">
                        <a:effectLst/>
                        <a:latin typeface="Calibri"/>
                        <a:ea typeface="Calibri"/>
                        <a:cs typeface="Times New Roman"/>
                      </a:endParaRPr>
                    </a:p>
                  </a:txBody>
                  <a:tcPr marL="48806" marR="48806" marT="0" marB="0" anchor="ctr"/>
                </a:tc>
                <a:tc>
                  <a:txBody>
                    <a:bodyPr/>
                    <a:lstStyle/>
                    <a:p>
                      <a:pPr algn="just">
                        <a:lnSpc>
                          <a:spcPct val="115000"/>
                        </a:lnSpc>
                        <a:spcAft>
                          <a:spcPts val="0"/>
                        </a:spcAft>
                      </a:pPr>
                      <a:r>
                        <a:rPr lang="es-GT" sz="1200" dirty="0">
                          <a:effectLst/>
                        </a:rPr>
                        <a:t>Personas Formadas en Materia de Adquisiciones del Estado</a:t>
                      </a:r>
                      <a:endParaRPr lang="es-GT" sz="1200" dirty="0">
                        <a:effectLst/>
                        <a:latin typeface="Calibri"/>
                        <a:ea typeface="Calibri"/>
                        <a:cs typeface="Times New Roman"/>
                      </a:endParaRPr>
                    </a:p>
                  </a:txBody>
                  <a:tcPr marL="48806" marR="48806" marT="0" marB="0" anchor="ctr"/>
                </a:tc>
                <a:tc>
                  <a:txBody>
                    <a:bodyPr/>
                    <a:lstStyle/>
                    <a:p>
                      <a:pPr>
                        <a:lnSpc>
                          <a:spcPct val="115000"/>
                        </a:lnSpc>
                        <a:spcAft>
                          <a:spcPts val="0"/>
                        </a:spcAft>
                      </a:pPr>
                      <a:r>
                        <a:rPr lang="es-GT" sz="1200" dirty="0">
                          <a:effectLst/>
                        </a:rPr>
                        <a:t>Habilitado el acceso al curso Aprendizaje y Enseñanza en la Era Digital, el cual ofrece la Universidad Galileo a través de la plataforma EdX, para el personal vinculados a los procesos de capacitación. </a:t>
                      </a:r>
                    </a:p>
                    <a:p>
                      <a:pPr>
                        <a:lnSpc>
                          <a:spcPct val="115000"/>
                        </a:lnSpc>
                        <a:spcAft>
                          <a:spcPts val="0"/>
                        </a:spcAft>
                      </a:pPr>
                      <a:r>
                        <a:rPr lang="es-GT" sz="1200" dirty="0">
                          <a:effectLst/>
                        </a:rPr>
                        <a:t>En igual forma se diseñó e implementó un proyecto piloto de webinarios de formación para estudiantes universitarios del curso de Finanzas Públicas.</a:t>
                      </a:r>
                      <a:endParaRPr lang="es-GT" sz="1200" dirty="0">
                        <a:effectLst/>
                        <a:latin typeface="Calibri"/>
                        <a:ea typeface="Calibri"/>
                        <a:cs typeface="Times New Roman"/>
                      </a:endParaRPr>
                    </a:p>
                  </a:txBody>
                  <a:tcPr marL="48806" marR="48806" marT="0" marB="0" anchor="ctr"/>
                </a:tc>
                <a:tc>
                  <a:txBody>
                    <a:bodyPr/>
                    <a:lstStyle/>
                    <a:p>
                      <a:pPr algn="r">
                        <a:lnSpc>
                          <a:spcPct val="115000"/>
                        </a:lnSpc>
                        <a:spcAft>
                          <a:spcPts val="0"/>
                        </a:spcAft>
                      </a:pPr>
                      <a:r>
                        <a:rPr lang="es-GT" sz="1200" dirty="0">
                          <a:effectLst/>
                        </a:rPr>
                        <a:t>4,122,275.00</a:t>
                      </a:r>
                      <a:endParaRPr lang="es-GT" sz="1200" dirty="0">
                        <a:effectLst/>
                        <a:latin typeface="Calibri"/>
                        <a:ea typeface="Calibri"/>
                        <a:cs typeface="Times New Roman"/>
                      </a:endParaRPr>
                    </a:p>
                  </a:txBody>
                  <a:tcPr marL="48806" marR="48806" marT="0" marB="0" anchor="ctr"/>
                </a:tc>
                <a:tc>
                  <a:txBody>
                    <a:bodyPr/>
                    <a:lstStyle/>
                    <a:p>
                      <a:pPr algn="r">
                        <a:lnSpc>
                          <a:spcPct val="115000"/>
                        </a:lnSpc>
                        <a:spcAft>
                          <a:spcPts val="0"/>
                        </a:spcAft>
                      </a:pPr>
                      <a:r>
                        <a:rPr lang="es-GT" sz="1200" dirty="0">
                          <a:effectLst/>
                        </a:rPr>
                        <a:t>323,239.03</a:t>
                      </a:r>
                      <a:endParaRPr lang="es-GT" sz="12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200" dirty="0">
                          <a:effectLst/>
                        </a:rPr>
                        <a:t>8.00</a:t>
                      </a:r>
                      <a:endParaRPr lang="es-GT" sz="12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200" dirty="0">
                          <a:effectLst/>
                        </a:rPr>
                        <a:t>25.00</a:t>
                      </a:r>
                      <a:endParaRPr lang="es-GT" sz="1200" dirty="0">
                        <a:effectLst/>
                        <a:latin typeface="Calibri"/>
                        <a:ea typeface="Calibri"/>
                        <a:cs typeface="Times New Roman"/>
                      </a:endParaRPr>
                    </a:p>
                  </a:txBody>
                  <a:tcPr marL="48806" marR="48806" marT="0" marB="0" anchor="ctr"/>
                </a:tc>
                <a:extLst>
                  <a:ext uri="{0D108BD9-81ED-4DB2-BD59-A6C34878D82A}">
                    <a16:rowId xmlns:a16="http://schemas.microsoft.com/office/drawing/2014/main" val="10004"/>
                  </a:ext>
                </a:extLst>
              </a:tr>
              <a:tr h="1080654">
                <a:tc>
                  <a:txBody>
                    <a:bodyPr/>
                    <a:lstStyle/>
                    <a:p>
                      <a:pPr marL="0" lvl="0" indent="0" algn="ctr">
                        <a:lnSpc>
                          <a:spcPct val="115000"/>
                        </a:lnSpc>
                        <a:spcAft>
                          <a:spcPts val="0"/>
                        </a:spcAft>
                        <a:buFont typeface="+mj-lt"/>
                        <a:buNone/>
                      </a:pPr>
                      <a:r>
                        <a:rPr lang="es-GT" sz="1200" dirty="0">
                          <a:effectLst/>
                        </a:rPr>
                        <a:t>8. </a:t>
                      </a:r>
                      <a:endParaRPr lang="es-GT" sz="1200" dirty="0">
                        <a:effectLst/>
                        <a:latin typeface="Calibri"/>
                        <a:ea typeface="Calibri"/>
                        <a:cs typeface="Times New Roman"/>
                      </a:endParaRPr>
                    </a:p>
                  </a:txBody>
                  <a:tcPr marL="48806" marR="48806" marT="0" marB="0" anchor="ctr"/>
                </a:tc>
                <a:tc>
                  <a:txBody>
                    <a:bodyPr/>
                    <a:lstStyle/>
                    <a:p>
                      <a:pPr algn="just">
                        <a:lnSpc>
                          <a:spcPct val="115000"/>
                        </a:lnSpc>
                        <a:spcAft>
                          <a:spcPts val="0"/>
                        </a:spcAft>
                      </a:pPr>
                      <a:r>
                        <a:rPr lang="es-GT" sz="1200" dirty="0">
                          <a:effectLst/>
                        </a:rPr>
                        <a:t>Operaciones de Crédito Público</a:t>
                      </a:r>
                      <a:endParaRPr lang="es-GT" sz="1200" dirty="0">
                        <a:effectLst/>
                        <a:latin typeface="Calibri"/>
                        <a:ea typeface="Calibri"/>
                        <a:cs typeface="Times New Roman"/>
                      </a:endParaRPr>
                    </a:p>
                  </a:txBody>
                  <a:tcPr marL="48806" marR="48806" marT="0" marB="0" anchor="ctr"/>
                </a:tc>
                <a:tc>
                  <a:txBody>
                    <a:bodyPr/>
                    <a:lstStyle/>
                    <a:p>
                      <a:pPr>
                        <a:lnSpc>
                          <a:spcPct val="115000"/>
                        </a:lnSpc>
                        <a:spcAft>
                          <a:spcPts val="0"/>
                        </a:spcAft>
                      </a:pPr>
                      <a:r>
                        <a:rPr lang="es-GT" sz="1200" dirty="0">
                          <a:effectLst/>
                        </a:rPr>
                        <a:t>Colocación de bonos del tesoro, que permitirán financiar el presupuesto de programas de gubernamentales. En igual forma se cumplió con los compromisos de Estado para el pago de la deuda pública.</a:t>
                      </a:r>
                      <a:endParaRPr lang="es-GT" sz="1200" dirty="0">
                        <a:effectLst/>
                        <a:latin typeface="Calibri"/>
                        <a:ea typeface="Calibri"/>
                        <a:cs typeface="Times New Roman"/>
                      </a:endParaRPr>
                    </a:p>
                  </a:txBody>
                  <a:tcPr marL="48806" marR="48806" marT="0" marB="0" anchor="ctr"/>
                </a:tc>
                <a:tc>
                  <a:txBody>
                    <a:bodyPr/>
                    <a:lstStyle/>
                    <a:p>
                      <a:pPr algn="r">
                        <a:lnSpc>
                          <a:spcPct val="115000"/>
                        </a:lnSpc>
                        <a:spcAft>
                          <a:spcPts val="0"/>
                        </a:spcAft>
                      </a:pPr>
                      <a:r>
                        <a:rPr lang="es-GT" sz="1200" dirty="0">
                          <a:effectLst/>
                        </a:rPr>
                        <a:t>23,210,549.00</a:t>
                      </a:r>
                      <a:endParaRPr lang="es-GT" sz="1200" dirty="0">
                        <a:effectLst/>
                        <a:latin typeface="Calibri"/>
                        <a:ea typeface="Calibri"/>
                        <a:cs typeface="Times New Roman"/>
                      </a:endParaRPr>
                    </a:p>
                  </a:txBody>
                  <a:tcPr marL="48806" marR="48806" marT="0" marB="0" anchor="ctr"/>
                </a:tc>
                <a:tc>
                  <a:txBody>
                    <a:bodyPr/>
                    <a:lstStyle/>
                    <a:p>
                      <a:pPr algn="r">
                        <a:lnSpc>
                          <a:spcPct val="115000"/>
                        </a:lnSpc>
                        <a:spcAft>
                          <a:spcPts val="0"/>
                        </a:spcAft>
                      </a:pPr>
                      <a:r>
                        <a:rPr lang="es-GT" sz="1200" dirty="0">
                          <a:effectLst/>
                        </a:rPr>
                        <a:t>3,624,457.99</a:t>
                      </a:r>
                      <a:endParaRPr lang="es-GT" sz="12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200" dirty="0">
                          <a:effectLst/>
                        </a:rPr>
                        <a:t>16.00</a:t>
                      </a:r>
                      <a:endParaRPr lang="es-GT" sz="1200" dirty="0">
                        <a:effectLst/>
                        <a:latin typeface="Calibri"/>
                        <a:ea typeface="Calibri"/>
                        <a:cs typeface="Times New Roman"/>
                      </a:endParaRPr>
                    </a:p>
                  </a:txBody>
                  <a:tcPr marL="48806" marR="48806" marT="0" marB="0" anchor="ctr"/>
                </a:tc>
                <a:tc>
                  <a:txBody>
                    <a:bodyPr/>
                    <a:lstStyle/>
                    <a:p>
                      <a:pPr algn="ctr">
                        <a:lnSpc>
                          <a:spcPct val="115000"/>
                        </a:lnSpc>
                        <a:spcAft>
                          <a:spcPts val="0"/>
                        </a:spcAft>
                      </a:pPr>
                      <a:r>
                        <a:rPr lang="es-GT" sz="1200" dirty="0">
                          <a:effectLst/>
                        </a:rPr>
                        <a:t>25.22</a:t>
                      </a:r>
                      <a:endParaRPr lang="es-GT" sz="1200" dirty="0">
                        <a:effectLst/>
                        <a:latin typeface="Calibri"/>
                        <a:ea typeface="Calibri"/>
                        <a:cs typeface="Times New Roman"/>
                      </a:endParaRPr>
                    </a:p>
                  </a:txBody>
                  <a:tcPr marL="48806" marR="48806"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7290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CPCC PPT 001</Template>
  <TotalTime>3468</TotalTime>
  <Words>1478</Words>
  <Application>Microsoft Macintosh PowerPoint</Application>
  <PresentationFormat>Panorámica</PresentationFormat>
  <Paragraphs>291</Paragraphs>
  <Slides>18</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vt:i4>
      </vt:variant>
    </vt:vector>
  </HeadingPairs>
  <TitlesOfParts>
    <vt:vector size="23" baseType="lpstr">
      <vt:lpstr>Arial</vt:lpstr>
      <vt:lpstr>Calibri</vt:lpstr>
      <vt:lpstr>Montserrat</vt:lpstr>
      <vt:lpstr>Montserrat Medium</vt:lpstr>
      <vt:lpstr>Tema de Office</vt:lpstr>
      <vt:lpstr>RENDICIÓN DE CUENTAS PRIMER CUATRIMESTRE 2021 “Ministerio de Finanzas Públicas” </vt:lpstr>
      <vt:lpstr>Presentación de PowerPoint</vt:lpstr>
      <vt:lpstr>Ejecución presupuestaria por grupo de gasto</vt:lpstr>
      <vt:lpstr>Importancia de la erogación en servicios personales</vt:lpstr>
      <vt:lpstr>   Ejecución presupuestaria de la inversión  </vt:lpstr>
      <vt:lpstr> Ejecución presupuestaria por principales finalidades </vt:lpstr>
      <vt:lpstr>Presentación de PowerPoint</vt:lpstr>
      <vt:lpstr>Presentación de PowerPoint</vt:lpstr>
      <vt:lpstr>Presentación de PowerPoint</vt:lpstr>
      <vt:lpstr>Presentación de PowerPoint</vt:lpstr>
      <vt:lpstr>Presentación de PowerPoint</vt:lpstr>
      <vt:lpstr>Presentación de PowerPoint</vt:lpstr>
      <vt:lpstr>Logros y tendencias  Gestión de los Ingresos</vt:lpstr>
      <vt:lpstr>Logros y tendencias Gestión de los egresos</vt:lpstr>
      <vt:lpstr>Logros y tendencias Gestión de los Egresos</vt:lpstr>
      <vt:lpstr>Logros y tendencias Gestión de los Egresos</vt:lpstr>
      <vt:lpstr>Logros y tendencias Gestión de los egresos</vt:lpstr>
      <vt:lpstr>Presentación de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creator>CPCC-RMONROY</dc:creator>
  <cp:lastModifiedBy>Microsoft Office User</cp:lastModifiedBy>
  <cp:revision>257</cp:revision>
  <cp:lastPrinted>2021-05-06T18:21:29Z</cp:lastPrinted>
  <dcterms:created xsi:type="dcterms:W3CDTF">2020-10-26T21:37:44Z</dcterms:created>
  <dcterms:modified xsi:type="dcterms:W3CDTF">2021-05-12T20:42:02Z</dcterms:modified>
</cp:coreProperties>
</file>