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8.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8.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7010400" cy="9296400"/>
  <p:embeddedFontLst>
    <p:embeddedFont>
      <p:font typeface="Montserra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0" roundtripDataSignature="AMtx7mhnO4TWarXT7JFXHFWHNFszHVwX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slide" Target="slides/slide20.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2.xml"/><Relationship Id="rId4"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Users\czgalich\Downloads\Gra&#769;ficas%20de%20Tasas%20acumuladas%202019-2021%20-1.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Users\czgalich\Downloads\Gra&#769;ficas%20y%20cuadros%20del%20Primer%20Informe%20Cuatrimestral%202021.xlsx" TargetMode="External"/></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Users\czgalich\Downloads\Gra&#769;ficas%20de%20Tasas%20acumuladas%202019-2021%20-1.xlsx" TargetMode="External"/></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Users\czgalich\Downloads\Gra&#769;ficas%20y%20cuadros%20del%20Primer%20Informe%20Cuatrimestral%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sz="1400" b="1" i="0" u="none" strike="noStrike" baseline="0" dirty="0">
                <a:effectLst/>
              </a:rPr>
              <a:t/>
            </a:r>
            <a:br>
              <a:rPr lang="es-GT" sz="1400" b="1" i="0" u="none" strike="noStrike" baseline="0" dirty="0">
                <a:effectLst/>
              </a:rPr>
            </a:br>
            <a:endParaRPr lang="es-GT"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grupo!$C$4:$C$6</c:f>
              <c:strCache>
                <c:ptCount val="3"/>
                <c:pt idx="0">
                  <c:v>Asignado</c:v>
                </c:pt>
              </c:strCache>
            </c:strRef>
          </c:tx>
          <c:spPr>
            <a:solidFill>
              <a:srgbClr val="255F93"/>
            </a:solidFill>
            <a:ln>
              <a:solidFill>
                <a:sysClr val="windowText" lastClr="000000"/>
              </a:solidFill>
            </a:ln>
            <a:effectLst/>
            <a:sp3d>
              <a:contourClr>
                <a:sysClr val="windowText" lastClr="000000"/>
              </a:contourClr>
            </a:sp3d>
          </c:spPr>
          <c:invertIfNegative val="0"/>
          <c:cat>
            <c:strRef>
              <c:f>grupo!$A$7:$A$13</c:f>
              <c:strCache>
                <c:ptCount val="7"/>
                <c:pt idx="0">
                  <c:v>Grupo 0</c:v>
                </c:pt>
                <c:pt idx="1">
                  <c:v>Grupo 1</c:v>
                </c:pt>
                <c:pt idx="2">
                  <c:v>Grupo 2</c:v>
                </c:pt>
                <c:pt idx="3">
                  <c:v>Grupo 3</c:v>
                </c:pt>
                <c:pt idx="4">
                  <c:v>Grupo 4</c:v>
                </c:pt>
                <c:pt idx="5">
                  <c:v>Grupo 5</c:v>
                </c:pt>
                <c:pt idx="6">
                  <c:v>Grupo 9</c:v>
                </c:pt>
              </c:strCache>
            </c:strRef>
          </c:cat>
          <c:val>
            <c:numRef>
              <c:f>grupo!$C$7:$C$13</c:f>
              <c:numCache>
                <c:formatCode>_-* #,##0_-;\-* #,##0_-;_-* "-"??_-;_-@_-</c:formatCode>
                <c:ptCount val="7"/>
                <c:pt idx="0">
                  <c:v>4259.0181130000001</c:v>
                </c:pt>
                <c:pt idx="1">
                  <c:v>674.72443899999996</c:v>
                </c:pt>
                <c:pt idx="2">
                  <c:v>673.83721800000001</c:v>
                </c:pt>
                <c:pt idx="3">
                  <c:v>224.018021</c:v>
                </c:pt>
                <c:pt idx="4">
                  <c:v>93.344593000000003</c:v>
                </c:pt>
                <c:pt idx="6">
                  <c:v>19.866716</c:v>
                </c:pt>
              </c:numCache>
            </c:numRef>
          </c:val>
          <c:extLst>
            <c:ext xmlns:c16="http://schemas.microsoft.com/office/drawing/2014/chart" uri="{C3380CC4-5D6E-409C-BE32-E72D297353CC}">
              <c16:uniqueId val="{00000000-65FD-224C-AC6C-AA3F9D8DC2F8}"/>
            </c:ext>
          </c:extLst>
        </c:ser>
        <c:ser>
          <c:idx val="1"/>
          <c:order val="1"/>
          <c:tx>
            <c:strRef>
              <c:f>grupo!$D$4:$D$6</c:f>
              <c:strCache>
                <c:ptCount val="3"/>
                <c:pt idx="0">
                  <c:v>Vigente</c:v>
                </c:pt>
              </c:strCache>
            </c:strRef>
          </c:tx>
          <c:spPr>
            <a:solidFill>
              <a:schemeClr val="accent2"/>
            </a:solidFill>
            <a:ln>
              <a:solidFill>
                <a:sysClr val="windowText" lastClr="000000"/>
              </a:solidFill>
            </a:ln>
            <a:effectLst/>
            <a:sp3d>
              <a:contourClr>
                <a:sysClr val="windowText" lastClr="000000"/>
              </a:contourClr>
            </a:sp3d>
          </c:spPr>
          <c:invertIfNegative val="0"/>
          <c:cat>
            <c:strRef>
              <c:f>grupo!$A$7:$A$13</c:f>
              <c:strCache>
                <c:ptCount val="7"/>
                <c:pt idx="0">
                  <c:v>Grupo 0</c:v>
                </c:pt>
                <c:pt idx="1">
                  <c:v>Grupo 1</c:v>
                </c:pt>
                <c:pt idx="2">
                  <c:v>Grupo 2</c:v>
                </c:pt>
                <c:pt idx="3">
                  <c:v>Grupo 3</c:v>
                </c:pt>
                <c:pt idx="4">
                  <c:v>Grupo 4</c:v>
                </c:pt>
                <c:pt idx="5">
                  <c:v>Grupo 5</c:v>
                </c:pt>
                <c:pt idx="6">
                  <c:v>Grupo 9</c:v>
                </c:pt>
              </c:strCache>
            </c:strRef>
          </c:cat>
          <c:val>
            <c:numRef>
              <c:f>grupo!$D$7:$D$13</c:f>
              <c:numCache>
                <c:formatCode>_-* #,##0_-;\-* #,##0_-;_-* "-"??_-;_-@_-</c:formatCode>
                <c:ptCount val="7"/>
                <c:pt idx="0">
                  <c:v>4247.4320829999997</c:v>
                </c:pt>
                <c:pt idx="1">
                  <c:v>632.88137600000005</c:v>
                </c:pt>
                <c:pt idx="2">
                  <c:v>518.023236</c:v>
                </c:pt>
                <c:pt idx="3">
                  <c:v>244.913329</c:v>
                </c:pt>
                <c:pt idx="4">
                  <c:v>270.28683899999999</c:v>
                </c:pt>
                <c:pt idx="5">
                  <c:v>13.253520999999999</c:v>
                </c:pt>
                <c:pt idx="6">
                  <c:v>18.018716000000001</c:v>
                </c:pt>
              </c:numCache>
            </c:numRef>
          </c:val>
          <c:extLst>
            <c:ext xmlns:c16="http://schemas.microsoft.com/office/drawing/2014/chart" uri="{C3380CC4-5D6E-409C-BE32-E72D297353CC}">
              <c16:uniqueId val="{00000001-65FD-224C-AC6C-AA3F9D8DC2F8}"/>
            </c:ext>
          </c:extLst>
        </c:ser>
        <c:ser>
          <c:idx val="2"/>
          <c:order val="2"/>
          <c:tx>
            <c:strRef>
              <c:f>grupo!$E$4:$E$6</c:f>
              <c:strCache>
                <c:ptCount val="3"/>
                <c:pt idx="0">
                  <c:v>Ejecutado </c:v>
                </c:pt>
              </c:strCache>
            </c:strRef>
          </c:tx>
          <c:spPr>
            <a:solidFill>
              <a:schemeClr val="accent3"/>
            </a:solidFill>
            <a:ln>
              <a:solidFill>
                <a:sysClr val="windowText" lastClr="000000"/>
              </a:solidFill>
            </a:ln>
            <a:effectLst/>
            <a:sp3d>
              <a:contourClr>
                <a:sysClr val="windowText" lastClr="000000"/>
              </a:contourClr>
            </a:sp3d>
          </c:spPr>
          <c:invertIfNegative val="0"/>
          <c:cat>
            <c:strRef>
              <c:f>grupo!$A$7:$A$13</c:f>
              <c:strCache>
                <c:ptCount val="7"/>
                <c:pt idx="0">
                  <c:v>Grupo 0</c:v>
                </c:pt>
                <c:pt idx="1">
                  <c:v>Grupo 1</c:v>
                </c:pt>
                <c:pt idx="2">
                  <c:v>Grupo 2</c:v>
                </c:pt>
                <c:pt idx="3">
                  <c:v>Grupo 3</c:v>
                </c:pt>
                <c:pt idx="4">
                  <c:v>Grupo 4</c:v>
                </c:pt>
                <c:pt idx="5">
                  <c:v>Grupo 5</c:v>
                </c:pt>
                <c:pt idx="6">
                  <c:v>Grupo 9</c:v>
                </c:pt>
              </c:strCache>
            </c:strRef>
          </c:cat>
          <c:val>
            <c:numRef>
              <c:f>grupo!$E$7:$E$13</c:f>
              <c:numCache>
                <c:formatCode>_-* #,##0_-;\-* #,##0_-;_-* "-"??_-;_-@_-</c:formatCode>
                <c:ptCount val="7"/>
                <c:pt idx="0">
                  <c:v>1000.895477</c:v>
                </c:pt>
                <c:pt idx="1">
                  <c:v>99.017877999999996</c:v>
                </c:pt>
                <c:pt idx="2">
                  <c:v>84.627008000000004</c:v>
                </c:pt>
                <c:pt idx="3">
                  <c:v>1.282035</c:v>
                </c:pt>
                <c:pt idx="4">
                  <c:v>193.90306100000001</c:v>
                </c:pt>
                <c:pt idx="5">
                  <c:v>13.253520999999999</c:v>
                </c:pt>
                <c:pt idx="6">
                  <c:v>0.70101400000000003</c:v>
                </c:pt>
              </c:numCache>
            </c:numRef>
          </c:val>
          <c:extLst>
            <c:ext xmlns:c16="http://schemas.microsoft.com/office/drawing/2014/chart" uri="{C3380CC4-5D6E-409C-BE32-E72D297353CC}">
              <c16:uniqueId val="{00000002-65FD-224C-AC6C-AA3F9D8DC2F8}"/>
            </c:ext>
          </c:extLst>
        </c:ser>
        <c:ser>
          <c:idx val="3"/>
          <c:order val="3"/>
          <c:tx>
            <c:strRef>
              <c:f>grupo!$F$4:$F$6</c:f>
              <c:strCache>
                <c:ptCount val="3"/>
                <c:pt idx="0">
                  <c:v>Saldo</c:v>
                </c:pt>
              </c:strCache>
            </c:strRef>
          </c:tx>
          <c:spPr>
            <a:solidFill>
              <a:schemeClr val="accent4"/>
            </a:solidFill>
            <a:ln>
              <a:solidFill>
                <a:sysClr val="windowText" lastClr="000000"/>
              </a:solidFill>
            </a:ln>
            <a:effectLst/>
            <a:sp3d>
              <a:contourClr>
                <a:sysClr val="windowText" lastClr="000000"/>
              </a:contourClr>
            </a:sp3d>
          </c:spPr>
          <c:invertIfNegative val="0"/>
          <c:cat>
            <c:strRef>
              <c:f>grupo!$A$7:$A$13</c:f>
              <c:strCache>
                <c:ptCount val="7"/>
                <c:pt idx="0">
                  <c:v>Grupo 0</c:v>
                </c:pt>
                <c:pt idx="1">
                  <c:v>Grupo 1</c:v>
                </c:pt>
                <c:pt idx="2">
                  <c:v>Grupo 2</c:v>
                </c:pt>
                <c:pt idx="3">
                  <c:v>Grupo 3</c:v>
                </c:pt>
                <c:pt idx="4">
                  <c:v>Grupo 4</c:v>
                </c:pt>
                <c:pt idx="5">
                  <c:v>Grupo 5</c:v>
                </c:pt>
                <c:pt idx="6">
                  <c:v>Grupo 9</c:v>
                </c:pt>
              </c:strCache>
            </c:strRef>
          </c:cat>
          <c:val>
            <c:numRef>
              <c:f>grupo!$F$7:$F$13</c:f>
              <c:numCache>
                <c:formatCode>_-* #,##0_-;\-* #,##0_-;_-* "-"??_-;_-@_-</c:formatCode>
                <c:ptCount val="7"/>
                <c:pt idx="0">
                  <c:v>3246.5366059999997</c:v>
                </c:pt>
                <c:pt idx="1">
                  <c:v>533.86349800000005</c:v>
                </c:pt>
                <c:pt idx="2">
                  <c:v>433.39622800000001</c:v>
                </c:pt>
                <c:pt idx="3">
                  <c:v>243.631294</c:v>
                </c:pt>
                <c:pt idx="4">
                  <c:v>76.383777999999978</c:v>
                </c:pt>
                <c:pt idx="5">
                  <c:v>0</c:v>
                </c:pt>
                <c:pt idx="6">
                  <c:v>17.317702000000001</c:v>
                </c:pt>
              </c:numCache>
            </c:numRef>
          </c:val>
          <c:extLst>
            <c:ext xmlns:c16="http://schemas.microsoft.com/office/drawing/2014/chart" uri="{C3380CC4-5D6E-409C-BE32-E72D297353CC}">
              <c16:uniqueId val="{00000003-65FD-224C-AC6C-AA3F9D8DC2F8}"/>
            </c:ext>
          </c:extLst>
        </c:ser>
        <c:dLbls>
          <c:showLegendKey val="0"/>
          <c:showVal val="0"/>
          <c:showCatName val="0"/>
          <c:showSerName val="0"/>
          <c:showPercent val="0"/>
          <c:showBubbleSize val="0"/>
        </c:dLbls>
        <c:gapWidth val="150"/>
        <c:shape val="box"/>
        <c:axId val="-37258992"/>
        <c:axId val="-37264432"/>
        <c:axId val="0"/>
      </c:bar3DChart>
      <c:catAx>
        <c:axId val="-37258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37264432"/>
        <c:crosses val="autoZero"/>
        <c:auto val="1"/>
        <c:lblAlgn val="ctr"/>
        <c:lblOffset val="100"/>
        <c:noMultiLvlLbl val="0"/>
      </c:catAx>
      <c:valAx>
        <c:axId val="-3726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GT" sz="1050" b="1" dirty="0">
                    <a:latin typeface="Arial" panose="020B0604020202020204" pitchFamily="34" charset="0"/>
                    <a:cs typeface="Arial" panose="020B0604020202020204" pitchFamily="34" charset="0"/>
                  </a:rPr>
                  <a:t>Cifras en millones de Quetzales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37258992"/>
        <c:crosses val="autoZero"/>
        <c:crossBetween val="between"/>
      </c:valAx>
      <c:spPr>
        <a:noFill/>
        <a:ln>
          <a:noFill/>
        </a:ln>
        <a:effectLst/>
      </c:spPr>
    </c:plotArea>
    <c:legend>
      <c:legendPos val="b"/>
      <c:layout>
        <c:manualLayout>
          <c:xMode val="edge"/>
          <c:yMode val="edge"/>
          <c:x val="0.30491256505230235"/>
          <c:y val="0.92872581639968144"/>
          <c:w val="0.39849841868957847"/>
          <c:h val="5.257941229723410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legend>
    <c:plotVisOnly val="1"/>
    <c:dispBlanksAs val="gap"/>
    <c:showDLblsOverMax val="0"/>
  </c:chart>
  <c:spPr>
    <a:noFill/>
    <a:ln>
      <a:noFill/>
    </a:ln>
    <a:effectLst/>
  </c:spPr>
  <c:txPr>
    <a:bodyPr/>
    <a:lstStyle/>
    <a:p>
      <a:pPr>
        <a:defRPr/>
      </a:pPr>
      <a:endParaRPr lang="es-G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'grupo 0'!$A$5</c:f>
              <c:strCache>
                <c:ptCount val="1"/>
              </c:strCache>
            </c:strRef>
          </c:tx>
          <c:spPr>
            <a:solidFill>
              <a:schemeClr val="accent1"/>
            </a:solidFill>
            <a:ln>
              <a:noFill/>
            </a:ln>
            <a:effectLst/>
            <a:sp3d/>
          </c:spPr>
          <c:invertIfNegative val="0"/>
          <c:cat>
            <c:strRef>
              <c:f>'grupo 0'!$C$4:$E$4</c:f>
              <c:strCache>
                <c:ptCount val="3"/>
                <c:pt idx="0">
                  <c:v>Vigente</c:v>
                </c:pt>
                <c:pt idx="1">
                  <c:v>Ejecutado </c:v>
                </c:pt>
                <c:pt idx="2">
                  <c:v>Saldo</c:v>
                </c:pt>
              </c:strCache>
            </c:strRef>
          </c:cat>
          <c:val>
            <c:numRef>
              <c:f>'grupo 0'!$C$5:$E$5</c:f>
              <c:numCache>
                <c:formatCode>General</c:formatCode>
                <c:ptCount val="3"/>
              </c:numCache>
            </c:numRef>
          </c:val>
          <c:extLst>
            <c:ext xmlns:c16="http://schemas.microsoft.com/office/drawing/2014/chart" uri="{C3380CC4-5D6E-409C-BE32-E72D297353CC}">
              <c16:uniqueId val="{00000000-954D-AD4C-BD31-4A7A67B12D2C}"/>
            </c:ext>
          </c:extLst>
        </c:ser>
        <c:ser>
          <c:idx val="1"/>
          <c:order val="1"/>
          <c:tx>
            <c:strRef>
              <c:f>'grupo 0'!$A$6</c:f>
              <c:strCache>
                <c:ptCount val="1"/>
                <c:pt idx="0">
                  <c:v>Servicios Personales</c:v>
                </c:pt>
              </c:strCache>
            </c:strRef>
          </c:tx>
          <c:spPr>
            <a:solidFill>
              <a:schemeClr val="accent2"/>
            </a:solidFill>
            <a:ln>
              <a:solidFill>
                <a:sysClr val="windowText" lastClr="000000"/>
              </a:solidFill>
            </a:ln>
            <a:effectLst/>
            <a:sp3d>
              <a:contourClr>
                <a:sysClr val="windowText" lastClr="000000"/>
              </a:contourClr>
            </a:sp3d>
          </c:spPr>
          <c:invertIfNegative val="0"/>
          <c:dPt>
            <c:idx val="0"/>
            <c:invertIfNegative val="0"/>
            <c:bubble3D val="0"/>
            <c:spPr>
              <a:solidFill>
                <a:schemeClr val="accent5">
                  <a:lumMod val="40000"/>
                  <a:lumOff val="60000"/>
                </a:schemeClr>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1-DD58-4F93-9067-44FD3714AD48}"/>
              </c:ext>
            </c:extLst>
          </c:dPt>
          <c:dPt>
            <c:idx val="1"/>
            <c:invertIfNegative val="0"/>
            <c:bubble3D val="0"/>
            <c:spPr>
              <a:solidFill>
                <a:schemeClr val="accent6">
                  <a:lumMod val="60000"/>
                  <a:lumOff val="40000"/>
                </a:schemeClr>
              </a:solidFill>
              <a:ln>
                <a:solidFill>
                  <a:sysClr val="windowText" lastClr="000000"/>
                </a:solidFill>
              </a:ln>
              <a:effectLst/>
              <a:sp3d>
                <a:contourClr>
                  <a:sysClr val="windowText" lastClr="000000"/>
                </a:contourClr>
              </a:sp3d>
            </c:spPr>
            <c:extLst>
              <c:ext xmlns:c16="http://schemas.microsoft.com/office/drawing/2014/chart" uri="{C3380CC4-5D6E-409C-BE32-E72D297353CC}">
                <c16:uniqueId val="{00000003-DD58-4F93-9067-44FD3714AD48}"/>
              </c:ext>
            </c:extLst>
          </c:dPt>
          <c:cat>
            <c:strRef>
              <c:f>'grupo 0'!$C$4:$E$4</c:f>
              <c:strCache>
                <c:ptCount val="3"/>
                <c:pt idx="0">
                  <c:v>Vigente</c:v>
                </c:pt>
                <c:pt idx="1">
                  <c:v>Ejecutado </c:v>
                </c:pt>
                <c:pt idx="2">
                  <c:v>Saldo</c:v>
                </c:pt>
              </c:strCache>
            </c:strRef>
          </c:cat>
          <c:val>
            <c:numRef>
              <c:f>'grupo 0'!$C$6:$E$6</c:f>
              <c:numCache>
                <c:formatCode>_-* #,##0_-;\-* #,##0_-;_-* "-"??_-;_-@_-</c:formatCode>
                <c:ptCount val="3"/>
                <c:pt idx="0">
                  <c:v>4197.2691919999997</c:v>
                </c:pt>
                <c:pt idx="1">
                  <c:v>1301.2520931500001</c:v>
                </c:pt>
                <c:pt idx="2">
                  <c:v>2896.0170988499995</c:v>
                </c:pt>
              </c:numCache>
            </c:numRef>
          </c:val>
          <c:extLst>
            <c:ext xmlns:c16="http://schemas.microsoft.com/office/drawing/2014/chart" uri="{C3380CC4-5D6E-409C-BE32-E72D297353CC}">
              <c16:uniqueId val="{00000001-954D-AD4C-BD31-4A7A67B12D2C}"/>
            </c:ext>
          </c:extLst>
        </c:ser>
        <c:dLbls>
          <c:showLegendKey val="0"/>
          <c:showVal val="0"/>
          <c:showCatName val="0"/>
          <c:showSerName val="0"/>
          <c:showPercent val="0"/>
          <c:showBubbleSize val="0"/>
        </c:dLbls>
        <c:gapWidth val="80"/>
        <c:gapDepth val="106"/>
        <c:shape val="box"/>
        <c:axId val="-37263888"/>
        <c:axId val="-37263344"/>
        <c:axId val="0"/>
      </c:bar3DChart>
      <c:catAx>
        <c:axId val="-372638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37263344"/>
        <c:crosses val="autoZero"/>
        <c:auto val="1"/>
        <c:lblAlgn val="ctr"/>
        <c:lblOffset val="100"/>
        <c:noMultiLvlLbl val="0"/>
      </c:catAx>
      <c:valAx>
        <c:axId val="-37263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s-ES" sz="1100" b="1" dirty="0"/>
                  <a:t>Cifras en millones de Quetzales</a:t>
                </a:r>
                <a:endParaRPr lang="es-GT" sz="1100" b="1" dirty="0"/>
              </a:p>
            </c:rich>
          </c:tx>
          <c:layout>
            <c:manualLayout>
              <c:xMode val="edge"/>
              <c:yMode val="edge"/>
              <c:x val="3.7596367498940401E-2"/>
              <c:y val="0.2429629629629629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G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3726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GT" sz="1600" b="1" dirty="0"/>
              <a:t> </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tx>
            <c:strRef>
              <c:f>'Subgrupo Tipo de gasto'!$C$3</c:f>
              <c:strCache>
                <c:ptCount val="1"/>
                <c:pt idx="0">
                  <c:v>Vigente</c:v>
                </c:pt>
              </c:strCache>
            </c:strRef>
          </c:tx>
          <c:spPr>
            <a:solidFill>
              <a:srgbClr val="D78541"/>
            </a:solidFill>
            <a:ln>
              <a:solidFill>
                <a:sysClr val="windowText" lastClr="000000"/>
              </a:solidFill>
            </a:ln>
            <a:effectLst/>
          </c:spPr>
          <c:invertIfNegative val="0"/>
          <c:cat>
            <c:strRef>
              <c:f>'Subgrupo Tipo de gasto'!$A$6:$A$7</c:f>
              <c:strCache>
                <c:ptCount val="2"/>
                <c:pt idx="0">
                  <c:v>Equipamiento</c:v>
                </c:pt>
                <c:pt idx="1">
                  <c:v>Transferencias de Capital</c:v>
                </c:pt>
              </c:strCache>
              <c:extLst/>
            </c:strRef>
          </c:cat>
          <c:val>
            <c:numRef>
              <c:f>'Subgrupo Tipo de gasto'!$C$6:$C$7</c:f>
              <c:numCache>
                <c:formatCode>_-* #,##0_-;\-* #,##0_-;_-* "-"??_-;_-@_-</c:formatCode>
                <c:ptCount val="2"/>
                <c:pt idx="0">
                  <c:v>253.51557600000001</c:v>
                </c:pt>
                <c:pt idx="1">
                  <c:v>13.253520999999999</c:v>
                </c:pt>
              </c:numCache>
              <c:extLst/>
            </c:numRef>
          </c:val>
          <c:extLst>
            <c:ext xmlns:c16="http://schemas.microsoft.com/office/drawing/2014/chart" uri="{C3380CC4-5D6E-409C-BE32-E72D297353CC}">
              <c16:uniqueId val="{00000000-B8AB-5E4B-B6E9-65D6D6E84512}"/>
            </c:ext>
          </c:extLst>
        </c:ser>
        <c:ser>
          <c:idx val="1"/>
          <c:order val="1"/>
          <c:tx>
            <c:strRef>
              <c:f>'Subgrupo Tipo de gasto'!$D$3</c:f>
              <c:strCache>
                <c:ptCount val="1"/>
                <c:pt idx="0">
                  <c:v>Ejecutado </c:v>
                </c:pt>
              </c:strCache>
            </c:strRef>
          </c:tx>
          <c:spPr>
            <a:solidFill>
              <a:schemeClr val="bg2">
                <a:lumMod val="50000"/>
              </a:schemeClr>
            </a:solidFill>
            <a:ln>
              <a:solidFill>
                <a:sysClr val="windowText" lastClr="000000"/>
              </a:solidFill>
            </a:ln>
            <a:effectLst/>
          </c:spPr>
          <c:invertIfNegative val="0"/>
          <c:cat>
            <c:strRef>
              <c:f>'Subgrupo Tipo de gasto'!$A$6:$A$7</c:f>
              <c:strCache>
                <c:ptCount val="2"/>
                <c:pt idx="0">
                  <c:v>Equipamiento</c:v>
                </c:pt>
                <c:pt idx="1">
                  <c:v>Transferencias de Capital</c:v>
                </c:pt>
              </c:strCache>
              <c:extLst/>
            </c:strRef>
          </c:cat>
          <c:val>
            <c:numRef>
              <c:f>'Subgrupo Tipo de gasto'!$D$6:$D$7</c:f>
              <c:numCache>
                <c:formatCode>_-* #,##0_-;\-* #,##0_-;_-* "-"??_-;_-@_-</c:formatCode>
                <c:ptCount val="2"/>
                <c:pt idx="0">
                  <c:v>2.93636264</c:v>
                </c:pt>
                <c:pt idx="1">
                  <c:v>13.253520999999999</c:v>
                </c:pt>
              </c:numCache>
              <c:extLst/>
            </c:numRef>
          </c:val>
          <c:extLst>
            <c:ext xmlns:c16="http://schemas.microsoft.com/office/drawing/2014/chart" uri="{C3380CC4-5D6E-409C-BE32-E72D297353CC}">
              <c16:uniqueId val="{00000001-B8AB-5E4B-B6E9-65D6D6E84512}"/>
            </c:ext>
          </c:extLst>
        </c:ser>
        <c:ser>
          <c:idx val="2"/>
          <c:order val="2"/>
          <c:tx>
            <c:strRef>
              <c:f>'Subgrupo Tipo de gasto'!$E$3</c:f>
              <c:strCache>
                <c:ptCount val="1"/>
                <c:pt idx="0">
                  <c:v>Saldo</c:v>
                </c:pt>
              </c:strCache>
            </c:strRef>
          </c:tx>
          <c:spPr>
            <a:solidFill>
              <a:schemeClr val="accent4"/>
            </a:solidFill>
            <a:ln>
              <a:solidFill>
                <a:sysClr val="windowText" lastClr="000000"/>
              </a:solidFill>
            </a:ln>
            <a:effectLst/>
          </c:spPr>
          <c:invertIfNegative val="0"/>
          <c:cat>
            <c:strRef>
              <c:f>'Subgrupo Tipo de gasto'!$A$6:$A$7</c:f>
              <c:strCache>
                <c:ptCount val="2"/>
                <c:pt idx="0">
                  <c:v>Equipamiento</c:v>
                </c:pt>
                <c:pt idx="1">
                  <c:v>Transferencias de Capital</c:v>
                </c:pt>
              </c:strCache>
              <c:extLst/>
            </c:strRef>
          </c:cat>
          <c:val>
            <c:numRef>
              <c:f>'Subgrupo Tipo de gasto'!$E$6:$E$7</c:f>
              <c:numCache>
                <c:formatCode>_-* #,##0_-;\-* #,##0_-;_-* "-"??_-;_-@_-</c:formatCode>
                <c:ptCount val="2"/>
                <c:pt idx="0">
                  <c:v>250.57921336000001</c:v>
                </c:pt>
                <c:pt idx="1">
                  <c:v>0</c:v>
                </c:pt>
              </c:numCache>
              <c:extLst/>
            </c:numRef>
          </c:val>
          <c:extLst>
            <c:ext xmlns:c16="http://schemas.microsoft.com/office/drawing/2014/chart" uri="{C3380CC4-5D6E-409C-BE32-E72D297353CC}">
              <c16:uniqueId val="{00000002-B8AB-5E4B-B6E9-65D6D6E84512}"/>
            </c:ext>
          </c:extLst>
        </c:ser>
        <c:dLbls>
          <c:showLegendKey val="0"/>
          <c:showVal val="0"/>
          <c:showCatName val="0"/>
          <c:showSerName val="0"/>
          <c:showPercent val="0"/>
          <c:showBubbleSize val="0"/>
        </c:dLbls>
        <c:gapWidth val="150"/>
        <c:axId val="-37253552"/>
        <c:axId val="-37262256"/>
      </c:barChart>
      <c:catAx>
        <c:axId val="-37253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37262256"/>
        <c:crosses val="autoZero"/>
        <c:auto val="1"/>
        <c:lblAlgn val="ctr"/>
        <c:lblOffset val="100"/>
        <c:noMultiLvlLbl val="0"/>
      </c:catAx>
      <c:valAx>
        <c:axId val="-37262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GT" sz="1200" b="1" dirty="0"/>
                  <a:t>Cifras en millones de Quetzales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37253552"/>
        <c:crosses val="autoZero"/>
        <c:crossBetween val="between"/>
      </c:valAx>
      <c:spPr>
        <a:noFill/>
        <a:ln>
          <a:noFill/>
        </a:ln>
        <a:effectLst/>
      </c:spPr>
    </c:plotArea>
    <c:legend>
      <c:legendPos val="b"/>
      <c:layout>
        <c:manualLayout>
          <c:xMode val="edge"/>
          <c:yMode val="edge"/>
          <c:x val="0.38665886559751556"/>
          <c:y val="0.89497725236970638"/>
          <c:w val="0.22668226880496892"/>
          <c:h val="8.3930396347978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Finalidad!$C$3</c:f>
              <c:strCache>
                <c:ptCount val="1"/>
                <c:pt idx="0">
                  <c:v>Vigente</c:v>
                </c:pt>
              </c:strCache>
            </c:strRef>
          </c:tx>
          <c:spPr>
            <a:solidFill>
              <a:srgbClr val="D3782D"/>
            </a:solidFill>
            <a:ln>
              <a:solidFill>
                <a:sysClr val="windowText" lastClr="000000"/>
              </a:solidFill>
            </a:ln>
            <a:effectLst>
              <a:outerShdw blurRad="50800" dist="50800" dir="5400000" algn="ctr" rotWithShape="0">
                <a:schemeClr val="bg1"/>
              </a:outerShdw>
            </a:effectLst>
          </c:spPr>
          <c:invertIfNegative val="0"/>
          <c:cat>
            <c:strRef>
              <c:f>Finalidad!$A$6:$A$9</c:f>
              <c:strCache>
                <c:ptCount val="4"/>
                <c:pt idx="0">
                  <c:v>Servicios Públicos Generales</c:v>
                </c:pt>
                <c:pt idx="1">
                  <c:v>Orden Público y Seguridad Ciudadana</c:v>
                </c:pt>
                <c:pt idx="2">
                  <c:v>Salud</c:v>
                </c:pt>
                <c:pt idx="3">
                  <c:v>Educación </c:v>
                </c:pt>
              </c:strCache>
              <c:extLst/>
            </c:strRef>
          </c:cat>
          <c:val>
            <c:numRef>
              <c:f>Finalidad!$C$6:$C$9</c:f>
              <c:numCache>
                <c:formatCode>_-* #,##0_-;\-* #,##0_-;_-* "-"??_-;_-@_-</c:formatCode>
                <c:ptCount val="4"/>
                <c:pt idx="0">
                  <c:v>158.16537099999999</c:v>
                </c:pt>
                <c:pt idx="1">
                  <c:v>5656.5851990000001</c:v>
                </c:pt>
                <c:pt idx="2">
                  <c:v>32</c:v>
                </c:pt>
                <c:pt idx="3">
                  <c:v>98.058530000000005</c:v>
                </c:pt>
              </c:numCache>
              <c:extLst/>
            </c:numRef>
          </c:val>
          <c:extLst>
            <c:ext xmlns:c16="http://schemas.microsoft.com/office/drawing/2014/chart" uri="{C3380CC4-5D6E-409C-BE32-E72D297353CC}">
              <c16:uniqueId val="{00000000-3241-3B46-9A27-DE83B86431D6}"/>
            </c:ext>
          </c:extLst>
        </c:ser>
        <c:ser>
          <c:idx val="1"/>
          <c:order val="1"/>
          <c:tx>
            <c:strRef>
              <c:f>Finalidad!$D$3</c:f>
              <c:strCache>
                <c:ptCount val="1"/>
                <c:pt idx="0">
                  <c:v>Ejecutado </c:v>
                </c:pt>
              </c:strCache>
            </c:strRef>
          </c:tx>
          <c:spPr>
            <a:solidFill>
              <a:srgbClr val="0CB85E"/>
            </a:solidFill>
            <a:ln>
              <a:solidFill>
                <a:sysClr val="windowText" lastClr="000000"/>
              </a:solidFill>
            </a:ln>
            <a:effectLst/>
          </c:spPr>
          <c:invertIfNegative val="0"/>
          <c:cat>
            <c:strRef>
              <c:f>Finalidad!$A$6:$A$9</c:f>
              <c:strCache>
                <c:ptCount val="4"/>
                <c:pt idx="0">
                  <c:v>Servicios Públicos Generales</c:v>
                </c:pt>
                <c:pt idx="1">
                  <c:v>Orden Público y Seguridad Ciudadana</c:v>
                </c:pt>
                <c:pt idx="2">
                  <c:v>Salud</c:v>
                </c:pt>
                <c:pt idx="3">
                  <c:v>Educación </c:v>
                </c:pt>
              </c:strCache>
              <c:extLst/>
            </c:strRef>
          </c:cat>
          <c:val>
            <c:numRef>
              <c:f>Finalidad!$D$6:$D$9</c:f>
              <c:numCache>
                <c:formatCode>_-* #,##0_-;\-* #,##0_-;_-* "-"??_-;_-@_-</c:formatCode>
                <c:ptCount val="4"/>
                <c:pt idx="0">
                  <c:v>23.558336520000001</c:v>
                </c:pt>
                <c:pt idx="1">
                  <c:v>1357.51552621</c:v>
                </c:pt>
                <c:pt idx="2">
                  <c:v>4.9676915999999993</c:v>
                </c:pt>
                <c:pt idx="3">
                  <c:v>7.6384394100000002</c:v>
                </c:pt>
              </c:numCache>
              <c:extLst/>
            </c:numRef>
          </c:val>
          <c:extLst>
            <c:ext xmlns:c16="http://schemas.microsoft.com/office/drawing/2014/chart" uri="{C3380CC4-5D6E-409C-BE32-E72D297353CC}">
              <c16:uniqueId val="{00000001-3241-3B46-9A27-DE83B86431D6}"/>
            </c:ext>
          </c:extLst>
        </c:ser>
        <c:ser>
          <c:idx val="2"/>
          <c:order val="2"/>
          <c:tx>
            <c:strRef>
              <c:f>Finalidad!$E$3</c:f>
              <c:strCache>
                <c:ptCount val="1"/>
                <c:pt idx="0">
                  <c:v>Saldo por Ejecutar</c:v>
                </c:pt>
              </c:strCache>
            </c:strRef>
          </c:tx>
          <c:spPr>
            <a:solidFill>
              <a:srgbClr val="FFCC00"/>
            </a:solidFill>
            <a:ln>
              <a:solidFill>
                <a:sysClr val="windowText" lastClr="000000"/>
              </a:solidFill>
            </a:ln>
            <a:effectLst/>
          </c:spPr>
          <c:invertIfNegative val="0"/>
          <c:cat>
            <c:strRef>
              <c:f>Finalidad!$A$6:$A$9</c:f>
              <c:strCache>
                <c:ptCount val="4"/>
                <c:pt idx="0">
                  <c:v>Servicios Públicos Generales</c:v>
                </c:pt>
                <c:pt idx="1">
                  <c:v>Orden Público y Seguridad Ciudadana</c:v>
                </c:pt>
                <c:pt idx="2">
                  <c:v>Salud</c:v>
                </c:pt>
                <c:pt idx="3">
                  <c:v>Educación </c:v>
                </c:pt>
              </c:strCache>
              <c:extLst/>
            </c:strRef>
          </c:cat>
          <c:val>
            <c:numRef>
              <c:f>Finalidad!$E$6:$E$9</c:f>
              <c:numCache>
                <c:formatCode>_-* #,##0_-;\-* #,##0_-;_-* "-"??_-;_-@_-</c:formatCode>
                <c:ptCount val="4"/>
                <c:pt idx="0">
                  <c:v>134.60703447999998</c:v>
                </c:pt>
                <c:pt idx="1">
                  <c:v>4299.0696727900004</c:v>
                </c:pt>
                <c:pt idx="2">
                  <c:v>27.032308400000002</c:v>
                </c:pt>
                <c:pt idx="3">
                  <c:v>90.420090590000001</c:v>
                </c:pt>
              </c:numCache>
              <c:extLst/>
            </c:numRef>
          </c:val>
          <c:extLst>
            <c:ext xmlns:c16="http://schemas.microsoft.com/office/drawing/2014/chart" uri="{C3380CC4-5D6E-409C-BE32-E72D297353CC}">
              <c16:uniqueId val="{00000002-3241-3B46-9A27-DE83B86431D6}"/>
            </c:ext>
          </c:extLst>
        </c:ser>
        <c:dLbls>
          <c:showLegendKey val="0"/>
          <c:showVal val="0"/>
          <c:showCatName val="0"/>
          <c:showSerName val="0"/>
          <c:showPercent val="0"/>
          <c:showBubbleSize val="0"/>
        </c:dLbls>
        <c:gapWidth val="219"/>
        <c:overlap val="-27"/>
        <c:axId val="-37257904"/>
        <c:axId val="-37250832"/>
      </c:barChart>
      <c:catAx>
        <c:axId val="-372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37250832"/>
        <c:crosses val="autoZero"/>
        <c:auto val="1"/>
        <c:lblAlgn val="ctr"/>
        <c:lblOffset val="100"/>
        <c:noMultiLvlLbl val="0"/>
      </c:catAx>
      <c:valAx>
        <c:axId val="-37250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GT" b="1" dirty="0"/>
                  <a:t>Cifras en millones de Quetzales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GT"/>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37257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legend>
    <c:plotVisOnly val="1"/>
    <c:dispBlanksAs val="gap"/>
    <c:showDLblsOverMax val="0"/>
  </c:chart>
  <c:spPr>
    <a:noFill/>
    <a:ln>
      <a:noFill/>
    </a:ln>
    <a:effectLst/>
  </c:spPr>
  <c:txPr>
    <a:bodyPr/>
    <a:lstStyle/>
    <a:p>
      <a:pPr>
        <a:defRPr/>
      </a:pPr>
      <a:endParaRPr lang="es-G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b="1" dirty="0">
                <a:solidFill>
                  <a:schemeClr val="accent1">
                    <a:lumMod val="50000"/>
                  </a:schemeClr>
                </a:solidFill>
                <a:latin typeface="Arial" panose="020B0604020202020204" pitchFamily="34" charset="0"/>
                <a:cs typeface="Arial" panose="020B0604020202020204" pitchFamily="34" charset="0"/>
              </a:rPr>
              <a:t>TASA DE INCIDENCIA CRIMINAL</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s-GT" sz="1200" b="1" i="0" baseline="0" dirty="0">
                <a:solidFill>
                  <a:schemeClr val="accent1">
                    <a:lumMod val="50000"/>
                  </a:schemeClr>
                </a:solidFill>
                <a:effectLst/>
                <a:latin typeface="Arial" panose="020B0604020202020204" pitchFamily="34" charset="0"/>
                <a:cs typeface="Arial" panose="020B0604020202020204" pitchFamily="34" charset="0"/>
              </a:rPr>
              <a:t> 2019-2021</a:t>
            </a:r>
            <a:endParaRPr lang="es-GT" sz="1200" b="1" dirty="0">
              <a:solidFill>
                <a:schemeClr val="accent1">
                  <a:lumMod val="50000"/>
                </a:schemeClr>
              </a:solidFill>
              <a:effectLst/>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GT"/>
        </a:p>
      </c:txPr>
    </c:title>
    <c:autoTitleDeleted val="0"/>
    <c:plotArea>
      <c:layout/>
      <c:barChart>
        <c:barDir val="col"/>
        <c:grouping val="clustered"/>
        <c:varyColors val="0"/>
        <c:ser>
          <c:idx val="0"/>
          <c:order val="0"/>
          <c:tx>
            <c:v>Cantidad de hechos de Incidencia Criminal enero-abril</c:v>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G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3"/>
              <c:pt idx="0">
                <c:v>2019</c:v>
              </c:pt>
              <c:pt idx="1">
                <c:v>2020</c:v>
              </c:pt>
              <c:pt idx="2">
                <c:v>2021</c:v>
              </c:pt>
            </c:numLit>
          </c:cat>
          <c:val>
            <c:numRef>
              <c:f>Hoja1!$C$36:$E$36</c:f>
              <c:numCache>
                <c:formatCode>#,##0</c:formatCode>
                <c:ptCount val="3"/>
                <c:pt idx="0">
                  <c:v>16708</c:v>
                </c:pt>
                <c:pt idx="1">
                  <c:v>13788</c:v>
                </c:pt>
                <c:pt idx="2">
                  <c:v>14203</c:v>
                </c:pt>
              </c:numCache>
            </c:numRef>
          </c:val>
          <c:extLst>
            <c:ext xmlns:c16="http://schemas.microsoft.com/office/drawing/2014/chart" uri="{C3380CC4-5D6E-409C-BE32-E72D297353CC}">
              <c16:uniqueId val="{00000000-6880-A040-B4AE-3752B715E3F7}"/>
            </c:ext>
          </c:extLst>
        </c:ser>
        <c:dLbls>
          <c:showLegendKey val="0"/>
          <c:showVal val="0"/>
          <c:showCatName val="0"/>
          <c:showSerName val="0"/>
          <c:showPercent val="0"/>
          <c:showBubbleSize val="0"/>
        </c:dLbls>
        <c:gapWidth val="150"/>
        <c:axId val="1013386672"/>
        <c:axId val="1013370032"/>
      </c:barChart>
      <c:lineChart>
        <c:grouping val="standard"/>
        <c:varyColors val="0"/>
        <c:ser>
          <c:idx val="1"/>
          <c:order val="1"/>
          <c:tx>
            <c:v>Tasa acumulada anual (mayo-abril) por cada 100 mil habitantes</c:v>
          </c:tx>
          <c:spPr>
            <a:ln w="28575" cap="rnd">
              <a:solidFill>
                <a:srgbClr val="FFFF00"/>
              </a:solidFill>
              <a:round/>
            </a:ln>
            <a:effectLst/>
          </c:spPr>
          <c:marker>
            <c:symbol val="square"/>
            <c:size val="5"/>
            <c:spPr>
              <a:solidFill>
                <a:schemeClr val="accent2"/>
              </a:solidFill>
              <a:ln w="9525">
                <a:solidFill>
                  <a:schemeClr val="accent2"/>
                </a:solidFill>
              </a:ln>
              <a:effectLst/>
            </c:spPr>
          </c:marker>
          <c:dLbls>
            <c:dLbl>
              <c:idx val="0"/>
              <c:layout>
                <c:manualLayout>
                  <c:x val="-3.7753099200024627E-2"/>
                  <c:y val="-8.600124732138314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es-GT"/>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880-A040-B4AE-3752B715E3F7}"/>
                </c:ext>
              </c:extLst>
            </c:dLbl>
            <c:dLbl>
              <c:idx val="1"/>
              <c:layout>
                <c:manualLayout>
                  <c:x val="-2.6916532995782321E-2"/>
                  <c:y val="-8.967494434493646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es-GT"/>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880-A040-B4AE-3752B715E3F7}"/>
                </c:ext>
              </c:extLst>
            </c:dLbl>
            <c:dLbl>
              <c:idx val="2"/>
              <c:layout>
                <c:manualLayout>
                  <c:x val="-3.3424981166498405E-2"/>
                  <c:y val="-8.600124732138311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es-GT"/>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880-A040-B4AE-3752B715E3F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lumMod val="75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Hoja1!$C$37:$E$37</c:f>
              <c:numCache>
                <c:formatCode>#,##0.00</c:formatCode>
                <c:ptCount val="3"/>
                <c:pt idx="0">
                  <c:v>100.63</c:v>
                </c:pt>
                <c:pt idx="1">
                  <c:v>81.790000000000006</c:v>
                </c:pt>
                <c:pt idx="2">
                  <c:v>82.78</c:v>
                </c:pt>
              </c:numCache>
            </c:numRef>
          </c:val>
          <c:smooth val="0"/>
          <c:extLst>
            <c:ext xmlns:c16="http://schemas.microsoft.com/office/drawing/2014/chart" uri="{C3380CC4-5D6E-409C-BE32-E72D297353CC}">
              <c16:uniqueId val="{00000001-6880-A040-B4AE-3752B715E3F7}"/>
            </c:ext>
          </c:extLst>
        </c:ser>
        <c:dLbls>
          <c:showLegendKey val="0"/>
          <c:showVal val="0"/>
          <c:showCatName val="0"/>
          <c:showSerName val="0"/>
          <c:showPercent val="0"/>
          <c:showBubbleSize val="0"/>
        </c:dLbls>
        <c:marker val="1"/>
        <c:smooth val="0"/>
        <c:axId val="1013371280"/>
        <c:axId val="1013387088"/>
      </c:lineChart>
      <c:catAx>
        <c:axId val="1013386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1" dirty="0">
                    <a:solidFill>
                      <a:schemeClr val="accent1">
                        <a:lumMod val="75000"/>
                      </a:schemeClr>
                    </a:solidFill>
                  </a:rPr>
                  <a:t>AÑO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G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GT"/>
          </a:p>
        </c:txPr>
        <c:crossAx val="1013370032"/>
        <c:crosses val="autoZero"/>
        <c:auto val="1"/>
        <c:lblAlgn val="ctr"/>
        <c:lblOffset val="100"/>
        <c:noMultiLvlLbl val="0"/>
      </c:catAx>
      <c:valAx>
        <c:axId val="101337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r>
                  <a:rPr lang="en-US" sz="900" b="1" dirty="0" err="1">
                    <a:solidFill>
                      <a:schemeClr val="accent1">
                        <a:lumMod val="75000"/>
                      </a:schemeClr>
                    </a:solidFill>
                  </a:rPr>
                  <a:t>Cantidad</a:t>
                </a:r>
                <a:r>
                  <a:rPr lang="en-US" sz="900" b="1">
                    <a:solidFill>
                      <a:schemeClr val="accent1">
                        <a:lumMod val="75000"/>
                      </a:schemeClr>
                    </a:solidFill>
                  </a:rPr>
                  <a:t> de hechos Incidencia Criminal</a:t>
                </a:r>
              </a:p>
            </c:rich>
          </c:tx>
          <c:layout>
            <c:manualLayout>
              <c:xMode val="edge"/>
              <c:yMode val="edge"/>
              <c:x val="2.4485253199777408E-2"/>
              <c:y val="0.1087830325265900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accent1">
                      <a:lumMod val="75000"/>
                    </a:schemeClr>
                  </a:solidFill>
                  <a:latin typeface="+mn-lt"/>
                  <a:ea typeface="+mn-ea"/>
                  <a:cs typeface="+mn-cs"/>
                </a:defRPr>
              </a:pPr>
              <a:endParaRPr lang="es-G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013386672"/>
        <c:crosses val="autoZero"/>
        <c:crossBetween val="between"/>
      </c:valAx>
      <c:valAx>
        <c:axId val="1013387088"/>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r>
                  <a:rPr lang="en-US" b="1">
                    <a:solidFill>
                      <a:schemeClr val="accent1">
                        <a:lumMod val="75000"/>
                      </a:schemeClr>
                    </a:solidFill>
                  </a:rPr>
                  <a:t>Tasa acumulada por año</a:t>
                </a:r>
              </a:p>
            </c:rich>
          </c:tx>
          <c:layout>
            <c:manualLayout>
              <c:xMode val="edge"/>
              <c:yMode val="edge"/>
              <c:x val="0.9693302191860852"/>
              <c:y val="0.2273014699416373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endParaRPr lang="es-G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013371280"/>
        <c:crosses val="max"/>
        <c:crossBetween val="between"/>
      </c:valAx>
      <c:catAx>
        <c:axId val="1013371280"/>
        <c:scaling>
          <c:orientation val="minMax"/>
        </c:scaling>
        <c:delete val="1"/>
        <c:axPos val="b"/>
        <c:majorTickMark val="none"/>
        <c:minorTickMark val="none"/>
        <c:tickLblPos val="nextTo"/>
        <c:crossAx val="10133870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solidFill>
      <a:schemeClr val="bg1"/>
    </a:solidFill>
    <a:ln w="22225" cap="flat" cmpd="sng" algn="ctr">
      <a:noFill/>
      <a:round/>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lumMod val="50000"/>
                  </a:schemeClr>
                </a:solidFill>
                <a:latin typeface="+mn-lt"/>
                <a:ea typeface="+mn-ea"/>
                <a:cs typeface="+mn-cs"/>
              </a:defRPr>
            </a:pPr>
            <a:r>
              <a:rPr lang="en-US" b="1">
                <a:solidFill>
                  <a:schemeClr val="accent1">
                    <a:lumMod val="50000"/>
                  </a:schemeClr>
                </a:solidFill>
              </a:rPr>
              <a:t>TASA DE INCIDENCIA CRIMINAL</a:t>
            </a:r>
          </a:p>
          <a:p>
            <a:pPr>
              <a:defRPr b="1">
                <a:solidFill>
                  <a:schemeClr val="accent1">
                    <a:lumMod val="50000"/>
                  </a:schemeClr>
                </a:solidFill>
              </a:defRPr>
            </a:pPr>
            <a:r>
              <a:rPr lang="en-US" b="1">
                <a:solidFill>
                  <a:schemeClr val="accent1">
                    <a:lumMod val="50000"/>
                  </a:schemeClr>
                </a:solidFill>
              </a:rPr>
              <a:t>Enero - Abril 2021</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1">
                  <a:lumMod val="50000"/>
                </a:schemeClr>
              </a:solidFill>
              <a:latin typeface="+mn-lt"/>
              <a:ea typeface="+mn-ea"/>
              <a:cs typeface="+mn-cs"/>
            </a:defRPr>
          </a:pPr>
          <a:endParaRPr lang="es-GT"/>
        </a:p>
      </c:txPr>
    </c:title>
    <c:autoTitleDeleted val="0"/>
    <c:plotArea>
      <c:layout/>
      <c:barChart>
        <c:barDir val="col"/>
        <c:grouping val="clustered"/>
        <c:varyColors val="0"/>
        <c:ser>
          <c:idx val="0"/>
          <c:order val="0"/>
          <c:tx>
            <c:v>Cantidad de hechos Incidencia Criminal</c:v>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extLst>
                <c:ext xmlns:c16="http://schemas.microsoft.com/office/drawing/2014/chart" uri="{C3380CC4-5D6E-409C-BE32-E72D297353CC}">
                  <c16:uniqueId val="{00000000-FFAC-C749-A209-803F7B63904A}"/>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extLst>
                <c:ext xmlns:c16="http://schemas.microsoft.com/office/drawing/2014/chart" uri="{C3380CC4-5D6E-409C-BE32-E72D297353CC}">
                  <c16:uniqueId val="{00000001-FFAC-C749-A209-803F7B63904A}"/>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extLst>
                <c:ext xmlns:c16="http://schemas.microsoft.com/office/drawing/2014/chart" uri="{C3380CC4-5D6E-409C-BE32-E72D297353CC}">
                  <c16:uniqueId val="{00000002-FFAC-C749-A209-803F7B63904A}"/>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extLst>
                <c:ext xmlns:c16="http://schemas.microsoft.com/office/drawing/2014/chart" uri="{C3380CC4-5D6E-409C-BE32-E72D297353CC}">
                  <c16:uniqueId val="{00000003-FFAC-C749-A209-803F7B63904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4"/>
              <c:pt idx="0">
                <c:v>Enero</c:v>
              </c:pt>
              <c:pt idx="1">
                <c:v>Febrero</c:v>
              </c:pt>
              <c:pt idx="2">
                <c:v>Marzo</c:v>
              </c:pt>
              <c:pt idx="3">
                <c:v>Abril</c:v>
              </c:pt>
            </c:strLit>
          </c:cat>
          <c:val>
            <c:numRef>
              <c:f>'1. Tasa de Incidencia Criminal'!$C$5:$F$5</c:f>
              <c:numCache>
                <c:formatCode>#,##0</c:formatCode>
                <c:ptCount val="4"/>
                <c:pt idx="0">
                  <c:v>1300</c:v>
                </c:pt>
                <c:pt idx="1">
                  <c:v>1134</c:v>
                </c:pt>
                <c:pt idx="2">
                  <c:v>1252</c:v>
                </c:pt>
                <c:pt idx="3">
                  <c:v>1165</c:v>
                </c:pt>
              </c:numCache>
            </c:numRef>
          </c:val>
          <c:extLst>
            <c:ext xmlns:c16="http://schemas.microsoft.com/office/drawing/2014/chart" uri="{C3380CC4-5D6E-409C-BE32-E72D297353CC}">
              <c16:uniqueId val="{00000000-DFF3-134B-B007-5B4264F94BE8}"/>
            </c:ext>
          </c:extLst>
        </c:ser>
        <c:dLbls>
          <c:showLegendKey val="0"/>
          <c:showVal val="0"/>
          <c:showCatName val="0"/>
          <c:showSerName val="0"/>
          <c:showPercent val="0"/>
          <c:showBubbleSize val="0"/>
        </c:dLbls>
        <c:gapWidth val="50"/>
        <c:axId val="1334010624"/>
        <c:axId val="1536211440"/>
      </c:barChart>
      <c:lineChart>
        <c:grouping val="percentStacked"/>
        <c:varyColors val="0"/>
        <c:ser>
          <c:idx val="1"/>
          <c:order val="1"/>
          <c:tx>
            <c:v>Tasa acumulada anual de hechos de incidencia criminal por cada 100 mil habitantes</c:v>
          </c:tx>
          <c:spPr>
            <a:ln w="28575" cap="rnd">
              <a:solidFill>
                <a:srgbClr val="FFFF00"/>
              </a:solidFill>
              <a:round/>
            </a:ln>
            <a:effectLst/>
          </c:spPr>
          <c:marker>
            <c:symbol val="diamond"/>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lumMod val="40000"/>
                        <a:lumOff val="60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'1. Tasa de Incidencia Criminal'!$C$6:$F$6</c:f>
              <c:numCache>
                <c:formatCode>#,##0.00</c:formatCode>
                <c:ptCount val="4"/>
                <c:pt idx="0">
                  <c:v>81.135044319185099</c:v>
                </c:pt>
                <c:pt idx="1">
                  <c:v>80.538892862582529</c:v>
                </c:pt>
                <c:pt idx="2">
                  <c:v>81.38636307049795</c:v>
                </c:pt>
                <c:pt idx="3">
                  <c:v>82.777383135903946</c:v>
                </c:pt>
              </c:numCache>
            </c:numRef>
          </c:val>
          <c:smooth val="0"/>
          <c:extLst>
            <c:ext xmlns:c16="http://schemas.microsoft.com/office/drawing/2014/chart" uri="{C3380CC4-5D6E-409C-BE32-E72D297353CC}">
              <c16:uniqueId val="{00000001-DFF3-134B-B007-5B4264F94BE8}"/>
            </c:ext>
          </c:extLst>
        </c:ser>
        <c:dLbls>
          <c:showLegendKey val="0"/>
          <c:showVal val="0"/>
          <c:showCatName val="0"/>
          <c:showSerName val="0"/>
          <c:showPercent val="0"/>
          <c:showBubbleSize val="0"/>
        </c:dLbls>
        <c:marker val="1"/>
        <c:smooth val="0"/>
        <c:axId val="1334010624"/>
        <c:axId val="1536211440"/>
      </c:lineChart>
      <c:catAx>
        <c:axId val="133401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536211440"/>
        <c:crosses val="autoZero"/>
        <c:auto val="1"/>
        <c:lblAlgn val="ctr"/>
        <c:lblOffset val="100"/>
        <c:noMultiLvlLbl val="0"/>
      </c:catAx>
      <c:valAx>
        <c:axId val="1536211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r>
                  <a:rPr lang="en-US" b="1">
                    <a:solidFill>
                      <a:schemeClr val="accent1">
                        <a:lumMod val="75000"/>
                      </a:schemeClr>
                    </a:solidFill>
                  </a:rPr>
                  <a:t>Cantidad de Hechos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endParaRPr lang="es-G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334010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solidFill>
      <a:schemeClr val="bg1"/>
    </a:solidFill>
    <a:ln w="22225" cap="flat" cmpd="sng" algn="ctr">
      <a:noFill/>
      <a:round/>
    </a:ln>
    <a:effectLst/>
  </c:spPr>
  <c:txPr>
    <a:bodyPr/>
    <a:lstStyle/>
    <a:p>
      <a:pPr>
        <a:defRPr/>
      </a:pPr>
      <a:endParaRPr lang="es-G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r>
              <a:rPr lang="en-US" b="1">
                <a:solidFill>
                  <a:schemeClr val="accent1">
                    <a:lumMod val="50000"/>
                  </a:schemeClr>
                </a:solidFill>
              </a:rPr>
              <a:t>TASA DE HOMICIDIOS A NIVEL NACIONAL</a:t>
            </a:r>
          </a:p>
          <a:p>
            <a:pPr>
              <a:defRPr>
                <a:solidFill>
                  <a:schemeClr val="accent1">
                    <a:lumMod val="50000"/>
                  </a:schemeClr>
                </a:solidFill>
              </a:defRPr>
            </a:pPr>
            <a:r>
              <a:rPr lang="en-US" b="1">
                <a:solidFill>
                  <a:schemeClr val="accent1">
                    <a:lumMod val="50000"/>
                  </a:schemeClr>
                </a:solidFill>
              </a:rPr>
              <a:t> 2019 - 2021</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lumMod val="50000"/>
                </a:schemeClr>
              </a:solidFill>
              <a:latin typeface="+mn-lt"/>
              <a:ea typeface="+mn-ea"/>
              <a:cs typeface="+mn-cs"/>
            </a:defRPr>
          </a:pPr>
          <a:endParaRPr lang="es-GT"/>
        </a:p>
      </c:txPr>
    </c:title>
    <c:autoTitleDeleted val="0"/>
    <c:plotArea>
      <c:layout/>
      <c:barChart>
        <c:barDir val="col"/>
        <c:grouping val="clustered"/>
        <c:varyColors val="0"/>
        <c:ser>
          <c:idx val="0"/>
          <c:order val="0"/>
          <c:tx>
            <c:v>Cantidad de homicidios a nivel nacional enero-abril</c:v>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GT"/>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3"/>
              <c:pt idx="0">
                <c:v>2019</c:v>
              </c:pt>
              <c:pt idx="1">
                <c:v>2020</c:v>
              </c:pt>
              <c:pt idx="2">
                <c:v>2021</c:v>
              </c:pt>
            </c:numLit>
          </c:cat>
          <c:val>
            <c:numRef>
              <c:f>Hoja1!$C$6:$E$6</c:f>
              <c:numCache>
                <c:formatCode>#,##0</c:formatCode>
                <c:ptCount val="3"/>
                <c:pt idx="0">
                  <c:v>3572</c:v>
                </c:pt>
                <c:pt idx="1">
                  <c:v>2572</c:v>
                </c:pt>
                <c:pt idx="2">
                  <c:v>2654</c:v>
                </c:pt>
              </c:numCache>
            </c:numRef>
          </c:val>
          <c:extLst>
            <c:ext xmlns:c16="http://schemas.microsoft.com/office/drawing/2014/chart" uri="{C3380CC4-5D6E-409C-BE32-E72D297353CC}">
              <c16:uniqueId val="{00000000-7C04-0F42-8FF1-39B732890D6B}"/>
            </c:ext>
          </c:extLst>
        </c:ser>
        <c:dLbls>
          <c:showLegendKey val="0"/>
          <c:showVal val="0"/>
          <c:showCatName val="0"/>
          <c:showSerName val="0"/>
          <c:showPercent val="0"/>
          <c:showBubbleSize val="0"/>
        </c:dLbls>
        <c:gapWidth val="50"/>
        <c:axId val="874758800"/>
        <c:axId val="874755056"/>
      </c:barChart>
      <c:lineChart>
        <c:grouping val="standard"/>
        <c:varyColors val="0"/>
        <c:ser>
          <c:idx val="1"/>
          <c:order val="1"/>
          <c:tx>
            <c:v>Tasa anual acumulada (mayo-abril) por cada 100 mil habitantes</c:v>
          </c:tx>
          <c:spPr>
            <a:ln w="28575" cap="rnd">
              <a:solidFill>
                <a:srgbClr val="FFFF00"/>
              </a:solidFill>
              <a:round/>
            </a:ln>
            <a:effectLst/>
          </c:spPr>
          <c:marker>
            <c:symbol val="square"/>
            <c:size val="5"/>
            <c:spPr>
              <a:solidFill>
                <a:schemeClr val="accent2"/>
              </a:solidFill>
              <a:ln w="9525">
                <a:solidFill>
                  <a:schemeClr val="accent2"/>
                </a:solidFill>
              </a:ln>
              <a:effectLst/>
            </c:spPr>
          </c:marker>
          <c:dLbls>
            <c:dLbl>
              <c:idx val="0"/>
              <c:layout>
                <c:manualLayout>
                  <c:x val="-3.0150469293575385E-2"/>
                  <c:y val="-8.23322249672935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C04-0F42-8FF1-39B732890D6B}"/>
                </c:ext>
              </c:extLst>
            </c:dLbl>
            <c:dLbl>
              <c:idx val="1"/>
              <c:layout>
                <c:manualLayout>
                  <c:x val="-3.0150469293575493E-2"/>
                  <c:y val="-8.23322249672935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04-0F42-8FF1-39B732890D6B}"/>
                </c:ext>
              </c:extLst>
            </c:dLbl>
            <c:dLbl>
              <c:idx val="2"/>
              <c:layout>
                <c:manualLayout>
                  <c:x val="-3.1623736397945565E-2"/>
                  <c:y val="-6.27326212805397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C04-0F42-8FF1-39B732890D6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lumMod val="75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Hoja1!$C$7:$E$7</c:f>
              <c:numCache>
                <c:formatCode>#,##0.00</c:formatCode>
                <c:ptCount val="3"/>
                <c:pt idx="0">
                  <c:v>20.6</c:v>
                </c:pt>
                <c:pt idx="1">
                  <c:v>15.26</c:v>
                </c:pt>
                <c:pt idx="2">
                  <c:v>15.51</c:v>
                </c:pt>
              </c:numCache>
            </c:numRef>
          </c:val>
          <c:smooth val="0"/>
          <c:extLst>
            <c:ext xmlns:c16="http://schemas.microsoft.com/office/drawing/2014/chart" uri="{C3380CC4-5D6E-409C-BE32-E72D297353CC}">
              <c16:uniqueId val="{00000001-7C04-0F42-8FF1-39B732890D6B}"/>
            </c:ext>
          </c:extLst>
        </c:ser>
        <c:dLbls>
          <c:showLegendKey val="0"/>
          <c:showVal val="0"/>
          <c:showCatName val="0"/>
          <c:showSerName val="0"/>
          <c:showPercent val="0"/>
          <c:showBubbleSize val="0"/>
        </c:dLbls>
        <c:marker val="1"/>
        <c:smooth val="0"/>
        <c:axId val="874765872"/>
        <c:axId val="874762960"/>
      </c:lineChart>
      <c:catAx>
        <c:axId val="8747588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a:solidFill>
                      <a:schemeClr val="accent1">
                        <a:lumMod val="75000"/>
                      </a:schemeClr>
                    </a:solidFill>
                  </a:rPr>
                  <a:t>AÑO</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GT"/>
          </a:p>
        </c:txPr>
        <c:crossAx val="874755056"/>
        <c:crosses val="autoZero"/>
        <c:auto val="1"/>
        <c:lblAlgn val="ctr"/>
        <c:lblOffset val="100"/>
        <c:noMultiLvlLbl val="0"/>
      </c:catAx>
      <c:valAx>
        <c:axId val="874755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r>
                  <a:rPr lang="en-US" b="1">
                    <a:solidFill>
                      <a:schemeClr val="accent1">
                        <a:lumMod val="75000"/>
                      </a:schemeClr>
                    </a:solidFill>
                  </a:rPr>
                  <a:t>Cantidad Homicidios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endParaRPr lang="es-GT"/>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874758800"/>
        <c:crosses val="autoZero"/>
        <c:crossBetween val="between"/>
      </c:valAx>
      <c:valAx>
        <c:axId val="874762960"/>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r>
                  <a:rPr lang="en-US" b="1">
                    <a:solidFill>
                      <a:schemeClr val="accent1">
                        <a:lumMod val="75000"/>
                      </a:schemeClr>
                    </a:solidFill>
                  </a:rPr>
                  <a:t>Tasa acumulada por año</a:t>
                </a:r>
              </a:p>
            </c:rich>
          </c:tx>
          <c:layout>
            <c:manualLayout>
              <c:xMode val="edge"/>
              <c:yMode val="edge"/>
              <c:x val="0.97317911436230098"/>
              <c:y val="0.3393202883897591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endParaRPr lang="es-G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874765872"/>
        <c:crosses val="max"/>
        <c:crossBetween val="between"/>
      </c:valAx>
      <c:catAx>
        <c:axId val="874765872"/>
        <c:scaling>
          <c:orientation val="minMax"/>
        </c:scaling>
        <c:delete val="1"/>
        <c:axPos val="b"/>
        <c:majorTickMark val="none"/>
        <c:minorTickMark val="none"/>
        <c:tickLblPos val="nextTo"/>
        <c:crossAx val="87476296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solidFill>
      <a:schemeClr val="bg1"/>
    </a:solidFill>
    <a:ln w="22225" cap="flat" cmpd="sng" algn="ctr">
      <a:noFill/>
      <a:round/>
    </a:ln>
    <a:effectLst/>
  </c:spPr>
  <c:txPr>
    <a:bodyPr/>
    <a:lstStyle/>
    <a:p>
      <a:pPr>
        <a:defRPr/>
      </a:pPr>
      <a:endParaRPr lang="es-G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accent1">
                    <a:lumMod val="50000"/>
                  </a:schemeClr>
                </a:solidFill>
                <a:latin typeface="+mn-lt"/>
                <a:ea typeface="+mn-ea"/>
                <a:cs typeface="+mn-cs"/>
              </a:defRPr>
            </a:pPr>
            <a:r>
              <a:rPr lang="en-US" b="1">
                <a:solidFill>
                  <a:schemeClr val="accent1">
                    <a:lumMod val="50000"/>
                  </a:schemeClr>
                </a:solidFill>
              </a:rPr>
              <a:t>TASA DE HOMICIDIOS A NIVEL NACIONAL</a:t>
            </a:r>
          </a:p>
          <a:p>
            <a:pPr>
              <a:defRPr b="1">
                <a:solidFill>
                  <a:schemeClr val="accent1">
                    <a:lumMod val="50000"/>
                  </a:schemeClr>
                </a:solidFill>
              </a:defRPr>
            </a:pPr>
            <a:r>
              <a:rPr lang="en-US" b="1">
                <a:solidFill>
                  <a:schemeClr val="accent1">
                    <a:lumMod val="50000"/>
                  </a:schemeClr>
                </a:solidFill>
              </a:rPr>
              <a:t>Enero</a:t>
            </a:r>
            <a:r>
              <a:rPr lang="en-US" b="1" baseline="0">
                <a:solidFill>
                  <a:schemeClr val="accent1">
                    <a:lumMod val="50000"/>
                  </a:schemeClr>
                </a:solidFill>
              </a:rPr>
              <a:t> - Abril 2021</a:t>
            </a:r>
            <a:endParaRPr lang="en-US" b="1">
              <a:solidFill>
                <a:schemeClr val="accent1">
                  <a:lumMod val="50000"/>
                </a:schemeClr>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accent1">
                  <a:lumMod val="50000"/>
                </a:schemeClr>
              </a:solidFill>
              <a:latin typeface="+mn-lt"/>
              <a:ea typeface="+mn-ea"/>
              <a:cs typeface="+mn-cs"/>
            </a:defRPr>
          </a:pPr>
          <a:endParaRPr lang="es-GT"/>
        </a:p>
      </c:txPr>
    </c:title>
    <c:autoTitleDeleted val="0"/>
    <c:plotArea>
      <c:layout/>
      <c:barChart>
        <c:barDir val="col"/>
        <c:grouping val="clustered"/>
        <c:varyColors val="0"/>
        <c:ser>
          <c:idx val="0"/>
          <c:order val="0"/>
          <c:tx>
            <c:v>Cantidad de Homicidios</c:v>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GT"/>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4"/>
              <c:pt idx="0">
                <c:v>Enero</c:v>
              </c:pt>
              <c:pt idx="1">
                <c:v>Febrero</c:v>
              </c:pt>
              <c:pt idx="2">
                <c:v>Marzo</c:v>
              </c:pt>
              <c:pt idx="3">
                <c:v>Abril</c:v>
              </c:pt>
            </c:strLit>
          </c:cat>
          <c:val>
            <c:numRef>
              <c:f>'2. Tasa Homicidios'!$C$5:$F$5</c:f>
              <c:numCache>
                <c:formatCode>General</c:formatCode>
                <c:ptCount val="4"/>
                <c:pt idx="0">
                  <c:v>263</c:v>
                </c:pt>
                <c:pt idx="1">
                  <c:v>199</c:v>
                </c:pt>
                <c:pt idx="2">
                  <c:v>211</c:v>
                </c:pt>
                <c:pt idx="3">
                  <c:v>204</c:v>
                </c:pt>
              </c:numCache>
            </c:numRef>
          </c:val>
          <c:extLst>
            <c:ext xmlns:c16="http://schemas.microsoft.com/office/drawing/2014/chart" uri="{C3380CC4-5D6E-409C-BE32-E72D297353CC}">
              <c16:uniqueId val="{00000000-D3AA-7447-A877-5794AEBEEDAF}"/>
            </c:ext>
          </c:extLst>
        </c:ser>
        <c:dLbls>
          <c:showLegendKey val="0"/>
          <c:showVal val="0"/>
          <c:showCatName val="0"/>
          <c:showSerName val="0"/>
          <c:showPercent val="0"/>
          <c:showBubbleSize val="0"/>
        </c:dLbls>
        <c:gapWidth val="50"/>
        <c:axId val="1536209264"/>
        <c:axId val="1536211984"/>
      </c:barChart>
      <c:lineChart>
        <c:grouping val="standard"/>
        <c:varyColors val="0"/>
        <c:ser>
          <c:idx val="1"/>
          <c:order val="1"/>
          <c:tx>
            <c:v>Tasa de homicidios por cada 100 mil habitantes</c:v>
          </c:tx>
          <c:spPr>
            <a:ln w="28575" cap="rnd">
              <a:solidFill>
                <a:srgbClr val="FFFF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40000"/>
                        <a:lumOff val="60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'2. Tasa Homicidios'!$C$6:$F$6</c:f>
              <c:numCache>
                <c:formatCode>0.00</c:formatCode>
                <c:ptCount val="4"/>
                <c:pt idx="0">
                  <c:v>15.079125078770897</c:v>
                </c:pt>
                <c:pt idx="1">
                  <c:v>15.120037433635778</c:v>
                </c:pt>
                <c:pt idx="2">
                  <c:v>15.295376097342416</c:v>
                </c:pt>
                <c:pt idx="3">
                  <c:v>15.505782493790383</c:v>
                </c:pt>
              </c:numCache>
            </c:numRef>
          </c:val>
          <c:smooth val="0"/>
          <c:extLst>
            <c:ext xmlns:c16="http://schemas.microsoft.com/office/drawing/2014/chart" uri="{C3380CC4-5D6E-409C-BE32-E72D297353CC}">
              <c16:uniqueId val="{00000001-D3AA-7447-A877-5794AEBEEDAF}"/>
            </c:ext>
          </c:extLst>
        </c:ser>
        <c:dLbls>
          <c:showLegendKey val="0"/>
          <c:showVal val="0"/>
          <c:showCatName val="0"/>
          <c:showSerName val="0"/>
          <c:showPercent val="0"/>
          <c:showBubbleSize val="0"/>
        </c:dLbls>
        <c:marker val="1"/>
        <c:smooth val="0"/>
        <c:axId val="1536209264"/>
        <c:axId val="1536211984"/>
      </c:lineChart>
      <c:catAx>
        <c:axId val="153620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536211984"/>
        <c:crosses val="autoZero"/>
        <c:auto val="1"/>
        <c:lblAlgn val="ctr"/>
        <c:lblOffset val="100"/>
        <c:noMultiLvlLbl val="0"/>
      </c:catAx>
      <c:valAx>
        <c:axId val="1536211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r>
                  <a:rPr lang="en-US" b="1">
                    <a:solidFill>
                      <a:schemeClr val="accent1">
                        <a:lumMod val="75000"/>
                      </a:schemeClr>
                    </a:solidFill>
                  </a:rPr>
                  <a:t>Cantidad de Homicidios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accent1">
                      <a:lumMod val="75000"/>
                    </a:schemeClr>
                  </a:solidFill>
                  <a:latin typeface="+mn-lt"/>
                  <a:ea typeface="+mn-ea"/>
                  <a:cs typeface="+mn-cs"/>
                </a:defRPr>
              </a:pPr>
              <a:endParaRPr lang="es-G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536209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legend>
    <c:plotVisOnly val="1"/>
    <c:dispBlanksAs val="gap"/>
    <c:showDLblsOverMax val="0"/>
  </c:chart>
  <c:spPr>
    <a:solidFill>
      <a:schemeClr val="bg1"/>
    </a:solidFill>
    <a:ln w="22225" cap="flat" cmpd="sng" algn="ctr">
      <a:no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1"/>
            <a:ext cx="3038475" cy="4667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9" y="1"/>
            <a:ext cx="3038475" cy="4667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29675"/>
            <a:ext cx="3038475" cy="4667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9"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G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1: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0: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4: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7: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8: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9: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20: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3: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4: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5: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701676" y="4473575"/>
            <a:ext cx="5607050" cy="366077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8: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701676"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596188"/>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D1F3C"/>
              </a:buClr>
              <a:buSzPts val="4000"/>
              <a:buFont typeface="Montserrat"/>
              <a:buNone/>
              <a:defRPr b="1" sz="4000">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4075863"/>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197BB4"/>
              </a:buClr>
              <a:buSzPts val="2400"/>
              <a:buNone/>
              <a:defRPr sz="2400">
                <a:solidFill>
                  <a:srgbClr val="197BB4"/>
                </a:solidFill>
                <a:latin typeface="Montserrat"/>
                <a:ea typeface="Montserrat"/>
                <a:cs typeface="Montserrat"/>
                <a:sym typeface="Montserra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23"/>
          <p:cNvSpPr/>
          <p:nvPr/>
        </p:nvSpPr>
        <p:spPr>
          <a:xfrm>
            <a:off x="1737360" y="294571"/>
            <a:ext cx="8900719" cy="98133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23"/>
          <p:cNvSpPr txBox="1"/>
          <p:nvPr>
            <p:ph type="title"/>
          </p:nvPr>
        </p:nvSpPr>
        <p:spPr>
          <a:xfrm>
            <a:off x="1737360" y="365126"/>
            <a:ext cx="8886305" cy="84022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0D1F3C"/>
              </a:buClr>
              <a:buSzPts val="3600"/>
              <a:buFont typeface="Montserrat"/>
              <a:buNone/>
              <a:defRPr b="1" sz="3600">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3"/>
          <p:cNvSpPr txBox="1"/>
          <p:nvPr>
            <p:ph idx="1" type="body"/>
          </p:nvPr>
        </p:nvSpPr>
        <p:spPr>
          <a:xfrm>
            <a:off x="838200" y="1562793"/>
            <a:ext cx="10515600" cy="461417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Montserrat"/>
                <a:ea typeface="Montserrat"/>
                <a:cs typeface="Montserrat"/>
                <a:sym typeface="Montserrat"/>
              </a:defRPr>
            </a:lvl1pPr>
            <a:lvl2pPr indent="-381000" lvl="1" marL="914400" algn="l">
              <a:lnSpc>
                <a:spcPct val="90000"/>
              </a:lnSpc>
              <a:spcBef>
                <a:spcPts val="500"/>
              </a:spcBef>
              <a:spcAft>
                <a:spcPts val="0"/>
              </a:spcAft>
              <a:buClr>
                <a:schemeClr val="dk1"/>
              </a:buClr>
              <a:buSzPts val="2400"/>
              <a:buChar char="•"/>
              <a:defRPr>
                <a:latin typeface="Montserrat"/>
                <a:ea typeface="Montserrat"/>
                <a:cs typeface="Montserrat"/>
                <a:sym typeface="Montserrat"/>
              </a:defRPr>
            </a:lvl2pPr>
            <a:lvl3pPr indent="-355600" lvl="2" marL="1371600" algn="l">
              <a:lnSpc>
                <a:spcPct val="90000"/>
              </a:lnSpc>
              <a:spcBef>
                <a:spcPts val="500"/>
              </a:spcBef>
              <a:spcAft>
                <a:spcPts val="0"/>
              </a:spcAft>
              <a:buClr>
                <a:schemeClr val="dk1"/>
              </a:buClr>
              <a:buSzPts val="2000"/>
              <a:buChar char="•"/>
              <a:defRPr>
                <a:latin typeface="Montserrat"/>
                <a:ea typeface="Montserrat"/>
                <a:cs typeface="Montserrat"/>
                <a:sym typeface="Montserrat"/>
              </a:defRPr>
            </a:lvl3pPr>
            <a:lvl4pPr indent="-342900" lvl="3" marL="1828800" algn="l">
              <a:lnSpc>
                <a:spcPct val="90000"/>
              </a:lnSpc>
              <a:spcBef>
                <a:spcPts val="500"/>
              </a:spcBef>
              <a:spcAft>
                <a:spcPts val="0"/>
              </a:spcAft>
              <a:buClr>
                <a:schemeClr val="dk1"/>
              </a:buClr>
              <a:buSzPts val="1800"/>
              <a:buChar char="•"/>
              <a:defRPr>
                <a:latin typeface="Montserrat"/>
                <a:ea typeface="Montserrat"/>
                <a:cs typeface="Montserrat"/>
                <a:sym typeface="Montserrat"/>
              </a:defRPr>
            </a:lvl4pPr>
            <a:lvl5pPr indent="-342900" lvl="4" marL="2286000" algn="l">
              <a:lnSpc>
                <a:spcPct val="90000"/>
              </a:lnSpc>
              <a:spcBef>
                <a:spcPts val="500"/>
              </a:spcBef>
              <a:spcAft>
                <a:spcPts val="0"/>
              </a:spcAft>
              <a:buClr>
                <a:schemeClr val="dk1"/>
              </a:buClr>
              <a:buSzPts val="1800"/>
              <a:buChar char="•"/>
              <a:defRPr>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28" name="Shape 28"/>
        <p:cNvGrpSpPr/>
        <p:nvPr/>
      </p:nvGrpSpPr>
      <p:grpSpPr>
        <a:xfrm>
          <a:off x="0" y="0"/>
          <a:ext cx="0" cy="0"/>
          <a:chOff x="0" y="0"/>
          <a:chExt cx="0" cy="0"/>
        </a:xfrm>
      </p:grpSpPr>
      <p:sp>
        <p:nvSpPr>
          <p:cNvPr id="29" name="Google Shape;29;p24"/>
          <p:cNvSpPr/>
          <p:nvPr/>
        </p:nvSpPr>
        <p:spPr>
          <a:xfrm>
            <a:off x="1645640" y="120105"/>
            <a:ext cx="8900719" cy="98133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24"/>
          <p:cNvSpPr txBox="1"/>
          <p:nvPr>
            <p:ph type="title"/>
          </p:nvPr>
        </p:nvSpPr>
        <p:spPr>
          <a:xfrm>
            <a:off x="1770611" y="136525"/>
            <a:ext cx="8620298" cy="99816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0D1F3C"/>
              </a:buClr>
              <a:buSzPts val="3600"/>
              <a:buFont typeface="Montserrat"/>
              <a:buNone/>
              <a:defRPr b="1" sz="3600">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D1F3C"/>
              </a:buClr>
              <a:buSzPts val="4400"/>
              <a:buFont typeface="Montserrat"/>
              <a:buNone/>
              <a:defRPr b="1" sz="4400">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Montserrat"/>
                <a:ea typeface="Montserrat"/>
                <a:cs typeface="Montserrat"/>
                <a:sym typeface="Montserrat"/>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0" name="Shape 40"/>
        <p:cNvGrpSpPr/>
        <p:nvPr/>
      </p:nvGrpSpPr>
      <p:grpSpPr>
        <a:xfrm>
          <a:off x="0" y="0"/>
          <a:ext cx="0" cy="0"/>
          <a:chOff x="0" y="0"/>
          <a:chExt cx="0" cy="0"/>
        </a:xfrm>
      </p:grpSpPr>
      <p:sp>
        <p:nvSpPr>
          <p:cNvPr id="41" name="Google Shape;41;p26"/>
          <p:cNvSpPr/>
          <p:nvPr/>
        </p:nvSpPr>
        <p:spPr>
          <a:xfrm>
            <a:off x="1655059" y="190372"/>
            <a:ext cx="8900719" cy="98133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26"/>
          <p:cNvSpPr txBox="1"/>
          <p:nvPr>
            <p:ph type="title"/>
          </p:nvPr>
        </p:nvSpPr>
        <p:spPr>
          <a:xfrm>
            <a:off x="1636221" y="136525"/>
            <a:ext cx="8919557" cy="107297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rgbClr val="0D1F3C"/>
              </a:buClr>
              <a:buSzPts val="3600"/>
              <a:buFont typeface="Montserrat"/>
              <a:buNone/>
              <a:defRPr b="1" sz="3600">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6"/>
          <p:cNvSpPr txBox="1"/>
          <p:nvPr>
            <p:ph idx="1" type="body"/>
          </p:nvPr>
        </p:nvSpPr>
        <p:spPr>
          <a:xfrm>
            <a:off x="838200" y="1504604"/>
            <a:ext cx="5181600" cy="467235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Montserrat"/>
                <a:ea typeface="Montserrat"/>
                <a:cs typeface="Montserrat"/>
                <a:sym typeface="Montserrat"/>
              </a:defRPr>
            </a:lvl1pPr>
            <a:lvl2pPr indent="-381000" lvl="1" marL="914400" algn="l">
              <a:lnSpc>
                <a:spcPct val="90000"/>
              </a:lnSpc>
              <a:spcBef>
                <a:spcPts val="500"/>
              </a:spcBef>
              <a:spcAft>
                <a:spcPts val="0"/>
              </a:spcAft>
              <a:buClr>
                <a:schemeClr val="dk1"/>
              </a:buClr>
              <a:buSzPts val="2400"/>
              <a:buChar char="•"/>
              <a:defRPr>
                <a:latin typeface="Montserrat"/>
                <a:ea typeface="Montserrat"/>
                <a:cs typeface="Montserrat"/>
                <a:sym typeface="Montserrat"/>
              </a:defRPr>
            </a:lvl2pPr>
            <a:lvl3pPr indent="-355600" lvl="2" marL="1371600" algn="l">
              <a:lnSpc>
                <a:spcPct val="90000"/>
              </a:lnSpc>
              <a:spcBef>
                <a:spcPts val="500"/>
              </a:spcBef>
              <a:spcAft>
                <a:spcPts val="0"/>
              </a:spcAft>
              <a:buClr>
                <a:schemeClr val="dk1"/>
              </a:buClr>
              <a:buSzPts val="2000"/>
              <a:buChar char="•"/>
              <a:defRPr>
                <a:latin typeface="Montserrat"/>
                <a:ea typeface="Montserrat"/>
                <a:cs typeface="Montserrat"/>
                <a:sym typeface="Montserrat"/>
              </a:defRPr>
            </a:lvl3pPr>
            <a:lvl4pPr indent="-342900" lvl="3" marL="1828800" algn="l">
              <a:lnSpc>
                <a:spcPct val="90000"/>
              </a:lnSpc>
              <a:spcBef>
                <a:spcPts val="500"/>
              </a:spcBef>
              <a:spcAft>
                <a:spcPts val="0"/>
              </a:spcAft>
              <a:buClr>
                <a:schemeClr val="dk1"/>
              </a:buClr>
              <a:buSzPts val="1800"/>
              <a:buChar char="•"/>
              <a:defRPr>
                <a:latin typeface="Montserrat"/>
                <a:ea typeface="Montserrat"/>
                <a:cs typeface="Montserrat"/>
                <a:sym typeface="Montserrat"/>
              </a:defRPr>
            </a:lvl4pPr>
            <a:lvl5pPr indent="-342900" lvl="4" marL="2286000" algn="l">
              <a:lnSpc>
                <a:spcPct val="90000"/>
              </a:lnSpc>
              <a:spcBef>
                <a:spcPts val="500"/>
              </a:spcBef>
              <a:spcAft>
                <a:spcPts val="0"/>
              </a:spcAft>
              <a:buClr>
                <a:schemeClr val="dk1"/>
              </a:buClr>
              <a:buSzPts val="1800"/>
              <a:buChar char="•"/>
              <a:defRPr>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2" type="body"/>
          </p:nvPr>
        </p:nvSpPr>
        <p:spPr>
          <a:xfrm>
            <a:off x="6172200" y="1504604"/>
            <a:ext cx="5181600" cy="4672359"/>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Montserrat"/>
                <a:ea typeface="Montserrat"/>
                <a:cs typeface="Montserrat"/>
                <a:sym typeface="Montserrat"/>
              </a:defRPr>
            </a:lvl1pPr>
            <a:lvl2pPr indent="-381000" lvl="1" marL="914400" algn="l">
              <a:lnSpc>
                <a:spcPct val="90000"/>
              </a:lnSpc>
              <a:spcBef>
                <a:spcPts val="500"/>
              </a:spcBef>
              <a:spcAft>
                <a:spcPts val="0"/>
              </a:spcAft>
              <a:buClr>
                <a:schemeClr val="dk1"/>
              </a:buClr>
              <a:buSzPts val="2400"/>
              <a:buChar char="•"/>
              <a:defRPr>
                <a:latin typeface="Montserrat"/>
                <a:ea typeface="Montserrat"/>
                <a:cs typeface="Montserrat"/>
                <a:sym typeface="Montserrat"/>
              </a:defRPr>
            </a:lvl2pPr>
            <a:lvl3pPr indent="-355600" lvl="2" marL="1371600" algn="l">
              <a:lnSpc>
                <a:spcPct val="90000"/>
              </a:lnSpc>
              <a:spcBef>
                <a:spcPts val="500"/>
              </a:spcBef>
              <a:spcAft>
                <a:spcPts val="0"/>
              </a:spcAft>
              <a:buClr>
                <a:schemeClr val="dk1"/>
              </a:buClr>
              <a:buSzPts val="2000"/>
              <a:buChar char="•"/>
              <a:defRPr>
                <a:latin typeface="Montserrat"/>
                <a:ea typeface="Montserrat"/>
                <a:cs typeface="Montserrat"/>
                <a:sym typeface="Montserrat"/>
              </a:defRPr>
            </a:lvl3pPr>
            <a:lvl4pPr indent="-342900" lvl="3" marL="1828800" algn="l">
              <a:lnSpc>
                <a:spcPct val="90000"/>
              </a:lnSpc>
              <a:spcBef>
                <a:spcPts val="500"/>
              </a:spcBef>
              <a:spcAft>
                <a:spcPts val="0"/>
              </a:spcAft>
              <a:buClr>
                <a:schemeClr val="dk1"/>
              </a:buClr>
              <a:buSzPts val="1800"/>
              <a:buChar char="•"/>
              <a:defRPr>
                <a:latin typeface="Montserrat"/>
                <a:ea typeface="Montserrat"/>
                <a:cs typeface="Montserrat"/>
                <a:sym typeface="Montserrat"/>
              </a:defRPr>
            </a:lvl4pPr>
            <a:lvl5pPr indent="-342900" lvl="4" marL="2286000" algn="l">
              <a:lnSpc>
                <a:spcPct val="90000"/>
              </a:lnSpc>
              <a:spcBef>
                <a:spcPts val="500"/>
              </a:spcBef>
              <a:spcAft>
                <a:spcPts val="0"/>
              </a:spcAft>
              <a:buClr>
                <a:schemeClr val="dk1"/>
              </a:buClr>
              <a:buSzPts val="1800"/>
              <a:buChar char="•"/>
              <a:defRPr>
                <a:latin typeface="Montserrat"/>
                <a:ea typeface="Montserrat"/>
                <a:cs typeface="Montserrat"/>
                <a:sym typeface="Montserra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8" name="Shape 48"/>
        <p:cNvGrpSpPr/>
        <p:nvPr/>
      </p:nvGrpSpPr>
      <p:grpSpPr>
        <a:xfrm>
          <a:off x="0" y="0"/>
          <a:ext cx="0" cy="0"/>
          <a:chOff x="0" y="0"/>
          <a:chExt cx="0" cy="0"/>
        </a:xfrm>
      </p:grpSpPr>
      <p:sp>
        <p:nvSpPr>
          <p:cNvPr id="49" name="Google Shape;49;p27"/>
          <p:cNvSpPr/>
          <p:nvPr/>
        </p:nvSpPr>
        <p:spPr>
          <a:xfrm>
            <a:off x="1645639" y="239584"/>
            <a:ext cx="8900719" cy="98133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27"/>
          <p:cNvSpPr txBox="1"/>
          <p:nvPr>
            <p:ph type="title"/>
          </p:nvPr>
        </p:nvSpPr>
        <p:spPr>
          <a:xfrm>
            <a:off x="1594657" y="193761"/>
            <a:ext cx="9002685" cy="10729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D1F3C"/>
              </a:buClr>
              <a:buSzPts val="3600"/>
              <a:buFont typeface="Montserrat"/>
              <a:buNone/>
              <a:defRPr b="1" sz="3600">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D1F3C"/>
              </a:buClr>
              <a:buSzPts val="2400"/>
              <a:buNone/>
              <a:defRPr b="1" sz="2400">
                <a:solidFill>
                  <a:srgbClr val="0D1F3C"/>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786C0"/>
              </a:buClr>
              <a:buSzPts val="2800"/>
              <a:buChar char="•"/>
              <a:defRPr>
                <a:solidFill>
                  <a:srgbClr val="2786C0"/>
                </a:solidFill>
              </a:defRPr>
            </a:lvl1pPr>
            <a:lvl2pPr indent="-381000" lvl="1" marL="914400" algn="l">
              <a:lnSpc>
                <a:spcPct val="90000"/>
              </a:lnSpc>
              <a:spcBef>
                <a:spcPts val="500"/>
              </a:spcBef>
              <a:spcAft>
                <a:spcPts val="0"/>
              </a:spcAft>
              <a:buClr>
                <a:srgbClr val="2786C0"/>
              </a:buClr>
              <a:buSzPts val="2400"/>
              <a:buChar char="•"/>
              <a:defRPr>
                <a:solidFill>
                  <a:srgbClr val="2786C0"/>
                </a:solidFill>
              </a:defRPr>
            </a:lvl2pPr>
            <a:lvl3pPr indent="-355600" lvl="2" marL="1371600" algn="l">
              <a:lnSpc>
                <a:spcPct val="90000"/>
              </a:lnSpc>
              <a:spcBef>
                <a:spcPts val="500"/>
              </a:spcBef>
              <a:spcAft>
                <a:spcPts val="0"/>
              </a:spcAft>
              <a:buClr>
                <a:srgbClr val="2786C0"/>
              </a:buClr>
              <a:buSzPts val="2000"/>
              <a:buChar char="•"/>
              <a:defRPr>
                <a:solidFill>
                  <a:srgbClr val="2786C0"/>
                </a:solidFill>
              </a:defRPr>
            </a:lvl3pPr>
            <a:lvl4pPr indent="-342900" lvl="3" marL="1828800" algn="l">
              <a:lnSpc>
                <a:spcPct val="90000"/>
              </a:lnSpc>
              <a:spcBef>
                <a:spcPts val="500"/>
              </a:spcBef>
              <a:spcAft>
                <a:spcPts val="0"/>
              </a:spcAft>
              <a:buClr>
                <a:srgbClr val="2786C0"/>
              </a:buClr>
              <a:buSzPts val="1800"/>
              <a:buChar char="•"/>
              <a:defRPr>
                <a:solidFill>
                  <a:srgbClr val="2786C0"/>
                </a:solidFill>
              </a:defRPr>
            </a:lvl4pPr>
            <a:lvl5pPr indent="-342900" lvl="4" marL="2286000" algn="l">
              <a:lnSpc>
                <a:spcPct val="90000"/>
              </a:lnSpc>
              <a:spcBef>
                <a:spcPts val="500"/>
              </a:spcBef>
              <a:spcAft>
                <a:spcPts val="0"/>
              </a:spcAft>
              <a:buClr>
                <a:srgbClr val="2786C0"/>
              </a:buClr>
              <a:buSzPts val="1800"/>
              <a:buChar char="•"/>
              <a:defRPr>
                <a:solidFill>
                  <a:srgbClr val="2786C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D1F3C"/>
              </a:buClr>
              <a:buSzPts val="2400"/>
              <a:buNone/>
              <a:defRPr b="1" sz="2400">
                <a:solidFill>
                  <a:srgbClr val="0D1F3C"/>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7F7F7F"/>
              </a:buClr>
              <a:buSzPts val="2800"/>
              <a:buChar char="•"/>
              <a:defRPr>
                <a:solidFill>
                  <a:srgbClr val="7F7F7F"/>
                </a:solidFill>
              </a:defRPr>
            </a:lvl1pPr>
            <a:lvl2pPr indent="-381000" lvl="1" marL="914400" algn="l">
              <a:lnSpc>
                <a:spcPct val="90000"/>
              </a:lnSpc>
              <a:spcBef>
                <a:spcPts val="500"/>
              </a:spcBef>
              <a:spcAft>
                <a:spcPts val="0"/>
              </a:spcAft>
              <a:buClr>
                <a:srgbClr val="7F7F7F"/>
              </a:buClr>
              <a:buSzPts val="2400"/>
              <a:buChar char="•"/>
              <a:defRPr>
                <a:solidFill>
                  <a:srgbClr val="7F7F7F"/>
                </a:solidFill>
              </a:defRPr>
            </a:lvl2pPr>
            <a:lvl3pPr indent="-355600" lvl="2" marL="1371600" algn="l">
              <a:lnSpc>
                <a:spcPct val="90000"/>
              </a:lnSpc>
              <a:spcBef>
                <a:spcPts val="500"/>
              </a:spcBef>
              <a:spcAft>
                <a:spcPts val="0"/>
              </a:spcAft>
              <a:buClr>
                <a:srgbClr val="7F7F7F"/>
              </a:buClr>
              <a:buSzPts val="2000"/>
              <a:buChar char="•"/>
              <a:defRPr>
                <a:solidFill>
                  <a:srgbClr val="7F7F7F"/>
                </a:solidFill>
              </a:defRPr>
            </a:lvl3pPr>
            <a:lvl4pPr indent="-342900" lvl="3" marL="1828800" algn="l">
              <a:lnSpc>
                <a:spcPct val="90000"/>
              </a:lnSpc>
              <a:spcBef>
                <a:spcPts val="500"/>
              </a:spcBef>
              <a:spcAft>
                <a:spcPts val="0"/>
              </a:spcAft>
              <a:buClr>
                <a:srgbClr val="7F7F7F"/>
              </a:buClr>
              <a:buSzPts val="1800"/>
              <a:buChar char="•"/>
              <a:defRPr>
                <a:solidFill>
                  <a:srgbClr val="7F7F7F"/>
                </a:solidFill>
              </a:defRPr>
            </a:lvl4pPr>
            <a:lvl5pPr indent="-342900" lvl="4" marL="2286000" algn="l">
              <a:lnSpc>
                <a:spcPct val="90000"/>
              </a:lnSpc>
              <a:spcBef>
                <a:spcPts val="500"/>
              </a:spcBef>
              <a:spcAft>
                <a:spcPts val="0"/>
              </a:spcAft>
              <a:buClr>
                <a:srgbClr val="7F7F7F"/>
              </a:buClr>
              <a:buSzPts val="1800"/>
              <a:buChar char="•"/>
              <a:defRPr>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8" name="Shape 58"/>
        <p:cNvGrpSpPr/>
        <p:nvPr/>
      </p:nvGrpSpPr>
      <p:grpSpPr>
        <a:xfrm>
          <a:off x="0" y="0"/>
          <a:ext cx="0" cy="0"/>
          <a:chOff x="0" y="0"/>
          <a:chExt cx="0" cy="0"/>
        </a:xfrm>
      </p:grpSpPr>
      <p:sp>
        <p:nvSpPr>
          <p:cNvPr id="59" name="Google Shape;5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29"/>
          <p:cNvSpPr txBox="1"/>
          <p:nvPr>
            <p:ph type="title"/>
          </p:nvPr>
        </p:nvSpPr>
        <p:spPr>
          <a:xfrm>
            <a:off x="839788" y="1404850"/>
            <a:ext cx="3932237" cy="65254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0D1F3C"/>
              </a:buClr>
              <a:buSzPts val="2000"/>
              <a:buFont typeface="Montserrat"/>
              <a:buNone/>
              <a:defRPr b="1" sz="2000">
                <a:solidFill>
                  <a:srgbClr val="0D1F3C"/>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0D1F3C"/>
              </a:buClr>
              <a:buSzPts val="2800"/>
              <a:buChar char="•"/>
              <a:defRPr b="1" sz="2800">
                <a:solidFill>
                  <a:srgbClr val="0D1F3C"/>
                </a:solidFill>
                <a:latin typeface="Montserrat"/>
                <a:ea typeface="Montserrat"/>
                <a:cs typeface="Montserrat"/>
                <a:sym typeface="Montserrat"/>
              </a:defRPr>
            </a:lvl1pPr>
            <a:lvl2pPr indent="-406400" lvl="1" marL="914400" algn="l">
              <a:lnSpc>
                <a:spcPct val="90000"/>
              </a:lnSpc>
              <a:spcBef>
                <a:spcPts val="500"/>
              </a:spcBef>
              <a:spcAft>
                <a:spcPts val="0"/>
              </a:spcAft>
              <a:buClr>
                <a:schemeClr val="dk1"/>
              </a:buClr>
              <a:buSzPts val="2800"/>
              <a:buChar char="•"/>
              <a:defRPr sz="2800">
                <a:latin typeface="Montserrat"/>
                <a:ea typeface="Montserrat"/>
                <a:cs typeface="Montserrat"/>
                <a:sym typeface="Montserrat"/>
              </a:defRPr>
            </a:lvl2pPr>
            <a:lvl3pPr indent="-381000" lvl="2" marL="1371600" algn="l">
              <a:lnSpc>
                <a:spcPct val="90000"/>
              </a:lnSpc>
              <a:spcBef>
                <a:spcPts val="500"/>
              </a:spcBef>
              <a:spcAft>
                <a:spcPts val="0"/>
              </a:spcAft>
              <a:buClr>
                <a:schemeClr val="dk1"/>
              </a:buClr>
              <a:buSzPts val="2400"/>
              <a:buChar char="•"/>
              <a:defRPr sz="2400">
                <a:latin typeface="Montserrat"/>
                <a:ea typeface="Montserrat"/>
                <a:cs typeface="Montserrat"/>
                <a:sym typeface="Montserrat"/>
              </a:defRPr>
            </a:lvl3pPr>
            <a:lvl4pPr indent="-355600" lvl="3" marL="1828800" algn="l">
              <a:lnSpc>
                <a:spcPct val="90000"/>
              </a:lnSpc>
              <a:spcBef>
                <a:spcPts val="500"/>
              </a:spcBef>
              <a:spcAft>
                <a:spcPts val="0"/>
              </a:spcAft>
              <a:buClr>
                <a:schemeClr val="dk1"/>
              </a:buClr>
              <a:buSzPts val="2000"/>
              <a:buChar char="•"/>
              <a:defRPr sz="2000">
                <a:latin typeface="Montserrat"/>
                <a:ea typeface="Montserrat"/>
                <a:cs typeface="Montserrat"/>
                <a:sym typeface="Montserrat"/>
              </a:defRPr>
            </a:lvl4pPr>
            <a:lvl5pPr indent="-355600" lvl="4" marL="2286000" algn="l">
              <a:lnSpc>
                <a:spcPct val="90000"/>
              </a:lnSpc>
              <a:spcBef>
                <a:spcPts val="500"/>
              </a:spcBef>
              <a:spcAft>
                <a:spcPts val="0"/>
              </a:spcAft>
              <a:buClr>
                <a:schemeClr val="dk1"/>
              </a:buClr>
              <a:buSzPts val="2000"/>
              <a:buChar char="•"/>
              <a:defRPr sz="2000">
                <a:latin typeface="Montserrat"/>
                <a:ea typeface="Montserrat"/>
                <a:cs typeface="Montserrat"/>
                <a:sym typeface="Montserrat"/>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29"/>
          <p:cNvSpPr txBox="1"/>
          <p:nvPr>
            <p:ph idx="2" type="body"/>
          </p:nvPr>
        </p:nvSpPr>
        <p:spPr>
          <a:xfrm>
            <a:off x="839788" y="2057400"/>
            <a:ext cx="3932237" cy="4110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97BB4"/>
              </a:buClr>
              <a:buSzPts val="1600"/>
              <a:buNone/>
              <a:defRPr sz="1600">
                <a:solidFill>
                  <a:srgbClr val="197BB4"/>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9" name="Shape 69"/>
        <p:cNvGrpSpPr/>
        <p:nvPr/>
      </p:nvGrpSpPr>
      <p:grpSpPr>
        <a:xfrm>
          <a:off x="0" y="0"/>
          <a:ext cx="0" cy="0"/>
          <a:chOff x="0" y="0"/>
          <a:chExt cx="0" cy="0"/>
        </a:xfrm>
      </p:grpSpPr>
      <p:sp>
        <p:nvSpPr>
          <p:cNvPr id="70" name="Google Shape;70;p30"/>
          <p:cNvSpPr txBox="1"/>
          <p:nvPr>
            <p:ph type="title"/>
          </p:nvPr>
        </p:nvSpPr>
        <p:spPr>
          <a:xfrm>
            <a:off x="836612" y="1313410"/>
            <a:ext cx="3935413" cy="74398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97BB4"/>
              </a:buClr>
              <a:buSzPts val="2000"/>
              <a:buFont typeface="Montserrat"/>
              <a:buNone/>
              <a:defRPr b="1" sz="2000">
                <a:solidFill>
                  <a:srgbClr val="197BB4"/>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0"/>
          <p:cNvSpPr/>
          <p:nvPr>
            <p:ph idx="2" type="pic"/>
          </p:nvPr>
        </p:nvSpPr>
        <p:spPr>
          <a:xfrm>
            <a:off x="5183188" y="1313410"/>
            <a:ext cx="6172200" cy="454764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Montserrat"/>
                <a:ea typeface="Montserrat"/>
                <a:cs typeface="Montserrat"/>
                <a:sym typeface="Montserrat"/>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Montserrat"/>
                <a:ea typeface="Montserrat"/>
                <a:cs typeface="Montserrat"/>
                <a:sym typeface="Montserrat"/>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Montserrat"/>
                <a:ea typeface="Montserrat"/>
                <a:cs typeface="Montserrat"/>
                <a:sym typeface="Montserrat"/>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Montserrat"/>
                <a:ea typeface="Montserrat"/>
                <a:cs typeface="Montserrat"/>
                <a:sym typeface="Montserrat"/>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Montserrat"/>
                <a:ea typeface="Montserrat"/>
                <a:cs typeface="Montserrat"/>
                <a:sym typeface="Montserrat"/>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G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1654233" y="136525"/>
            <a:ext cx="9002684" cy="1052195"/>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D1F3C"/>
              </a:buClr>
              <a:buSzPts val="3600"/>
              <a:buFont typeface="Montserrat"/>
              <a:buNone/>
              <a:defRPr b="1" i="0" sz="3600" u="none" cap="none" strike="noStrike">
                <a:solidFill>
                  <a:srgbClr val="0D1F3C"/>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562793"/>
            <a:ext cx="10515600" cy="461417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Montserrat"/>
                <a:ea typeface="Montserrat"/>
                <a:cs typeface="Montserrat"/>
                <a:sym typeface="Montserra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GT"/>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
          <p:cNvPicPr preferRelativeResize="0"/>
          <p:nvPr/>
        </p:nvPicPr>
        <p:blipFill rotWithShape="1">
          <a:blip r:embed="rId3">
            <a:alphaModFix/>
          </a:blip>
          <a:srcRect b="0" l="0" r="0" t="0"/>
          <a:stretch/>
        </p:blipFill>
        <p:spPr>
          <a:xfrm>
            <a:off x="0" y="-91440"/>
            <a:ext cx="12191999" cy="6858000"/>
          </a:xfrm>
          <a:prstGeom prst="rect">
            <a:avLst/>
          </a:prstGeom>
          <a:noFill/>
          <a:ln>
            <a:noFill/>
          </a:ln>
        </p:spPr>
      </p:pic>
      <p:sp>
        <p:nvSpPr>
          <p:cNvPr id="81" name="Google Shape;81;p1"/>
          <p:cNvSpPr txBox="1"/>
          <p:nvPr>
            <p:ph type="ctrTitle"/>
          </p:nvPr>
        </p:nvSpPr>
        <p:spPr>
          <a:xfrm>
            <a:off x="1523999" y="3068676"/>
            <a:ext cx="9144000" cy="2158645"/>
          </a:xfrm>
          <a:prstGeom prst="rect">
            <a:avLst/>
          </a:prstGeom>
          <a:solidFill>
            <a:schemeClr val="lt1">
              <a:alpha val="71764"/>
            </a:schemeClr>
          </a:solid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97BB4"/>
              </a:buClr>
              <a:buSzPct val="100000"/>
              <a:buFont typeface="Arial"/>
              <a:buNone/>
            </a:pPr>
            <a:r>
              <a:rPr lang="es-GT">
                <a:solidFill>
                  <a:srgbClr val="197BB4"/>
                </a:solidFill>
                <a:latin typeface="Arial"/>
                <a:ea typeface="Arial"/>
                <a:cs typeface="Arial"/>
                <a:sym typeface="Arial"/>
              </a:rPr>
              <a:t>MECANISMO DE </a:t>
            </a:r>
            <a:r>
              <a:rPr b="1" lang="es-GT" sz="4000">
                <a:solidFill>
                  <a:srgbClr val="197BB4"/>
                </a:solidFill>
                <a:latin typeface="Arial"/>
                <a:ea typeface="Arial"/>
                <a:cs typeface="Arial"/>
                <a:sym typeface="Arial"/>
              </a:rPr>
              <a:t>RENDICIÓN </a:t>
            </a:r>
            <a:br>
              <a:rPr b="1" lang="es-GT" sz="4000">
                <a:solidFill>
                  <a:srgbClr val="197BB4"/>
                </a:solidFill>
                <a:latin typeface="Arial"/>
                <a:ea typeface="Arial"/>
                <a:cs typeface="Arial"/>
                <a:sym typeface="Arial"/>
              </a:rPr>
            </a:br>
            <a:r>
              <a:rPr b="1" lang="es-GT" sz="4000">
                <a:solidFill>
                  <a:srgbClr val="197BB4"/>
                </a:solidFill>
                <a:latin typeface="Arial"/>
                <a:ea typeface="Arial"/>
                <a:cs typeface="Arial"/>
                <a:sym typeface="Arial"/>
              </a:rPr>
              <a:t>DE CUENTAS</a:t>
            </a:r>
            <a:br>
              <a:rPr b="1" lang="es-GT" sz="4000">
                <a:latin typeface="Arial"/>
                <a:ea typeface="Arial"/>
                <a:cs typeface="Arial"/>
                <a:sym typeface="Arial"/>
              </a:rPr>
            </a:br>
            <a:r>
              <a:rPr b="1" lang="es-GT" sz="4000">
                <a:latin typeface="Arial"/>
                <a:ea typeface="Arial"/>
                <a:cs typeface="Arial"/>
                <a:sym typeface="Arial"/>
              </a:rPr>
              <a:t>DEL ORGANISMO EJECUTIVO</a:t>
            </a:r>
            <a:br>
              <a:rPr lang="es-GT">
                <a:solidFill>
                  <a:srgbClr val="1F3864"/>
                </a:solidFill>
                <a:latin typeface="Arial"/>
                <a:ea typeface="Arial"/>
                <a:cs typeface="Arial"/>
                <a:sym typeface="Arial"/>
              </a:rPr>
            </a:br>
            <a:endParaRPr b="1" sz="4000">
              <a:solidFill>
                <a:srgbClr val="1F3864"/>
              </a:solidFill>
              <a:latin typeface="Arial"/>
              <a:ea typeface="Arial"/>
              <a:cs typeface="Arial"/>
              <a:sym typeface="Arial"/>
            </a:endParaRPr>
          </a:p>
        </p:txBody>
      </p:sp>
      <p:sp>
        <p:nvSpPr>
          <p:cNvPr id="82" name="Google Shape;82;p1"/>
          <p:cNvSpPr txBox="1"/>
          <p:nvPr/>
        </p:nvSpPr>
        <p:spPr>
          <a:xfrm>
            <a:off x="13965975" y="4213375"/>
            <a:ext cx="8513400" cy="99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nvSpPr>
        <p:spPr>
          <a:xfrm>
            <a:off x="815072" y="1885768"/>
            <a:ext cx="10797808" cy="461417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es-GT" sz="2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0" lvl="0" marL="0" marR="0" rtl="0" algn="l">
              <a:lnSpc>
                <a:spcPct val="90000"/>
              </a:lnSpc>
              <a:spcBef>
                <a:spcPts val="1000"/>
              </a:spcBef>
              <a:spcAft>
                <a:spcPts val="0"/>
              </a:spcAft>
              <a:buClr>
                <a:schemeClr val="dk1"/>
              </a:buClr>
              <a:buSzPts val="1000"/>
              <a:buFont typeface="Arial"/>
              <a:buNone/>
            </a:pPr>
            <a:r>
              <a:t/>
            </a:r>
            <a:endParaRPr sz="1000">
              <a:solidFill>
                <a:schemeClr val="dk1"/>
              </a:solidFill>
              <a:latin typeface="Montserrat"/>
              <a:ea typeface="Montserrat"/>
              <a:cs typeface="Montserrat"/>
              <a:sym typeface="Montserrat"/>
            </a:endParaRPr>
          </a:p>
        </p:txBody>
      </p:sp>
      <p:sp>
        <p:nvSpPr>
          <p:cNvPr id="152" name="Google Shape;152;p10"/>
          <p:cNvSpPr txBox="1"/>
          <p:nvPr/>
        </p:nvSpPr>
        <p:spPr>
          <a:xfrm>
            <a:off x="2242429" y="397609"/>
            <a:ext cx="7943094" cy="803211"/>
          </a:xfrm>
          <a:prstGeom prst="rect">
            <a:avLst/>
          </a:prstGeom>
          <a:noFill/>
          <a:ln>
            <a:noFill/>
          </a:ln>
        </p:spPr>
        <p:txBody>
          <a:bodyPr anchorCtr="0" anchor="ctr" bIns="45700" lIns="91425" spcFirstLastPara="1" rIns="91425" wrap="square" tIns="45700">
            <a:normAutofit fontScale="82500" lnSpcReduction="10000"/>
          </a:bodyPr>
          <a:lstStyle/>
          <a:p>
            <a:pPr indent="0" lvl="0" marL="0" marR="0" rtl="0" algn="ctr">
              <a:lnSpc>
                <a:spcPct val="90000"/>
              </a:lnSpc>
              <a:spcBef>
                <a:spcPts val="0"/>
              </a:spcBef>
              <a:spcAft>
                <a:spcPts val="0"/>
              </a:spcAft>
              <a:buClr>
                <a:srgbClr val="0D1F3C"/>
              </a:buClr>
              <a:buSzPct val="100000"/>
              <a:buFont typeface="Arial"/>
              <a:buNone/>
            </a:pPr>
            <a:r>
              <a:rPr b="1" lang="es-GT" sz="2800">
                <a:solidFill>
                  <a:srgbClr val="0D1F3C"/>
                </a:solidFill>
                <a:latin typeface="Arial"/>
                <a:ea typeface="Arial"/>
                <a:cs typeface="Arial"/>
                <a:sym typeface="Arial"/>
              </a:rPr>
              <a:t>Principales resultados de metas estratégicas contenidas en Política General de Gobierno 2020-2024</a:t>
            </a:r>
            <a:endParaRPr/>
          </a:p>
        </p:txBody>
      </p:sp>
      <p:graphicFrame>
        <p:nvGraphicFramePr>
          <p:cNvPr id="153" name="Google Shape;153;p10"/>
          <p:cNvGraphicFramePr/>
          <p:nvPr/>
        </p:nvGraphicFramePr>
        <p:xfrm>
          <a:off x="1957070" y="1429136"/>
          <a:ext cx="7805240" cy="3457008"/>
        </p:xfrm>
        <a:graphic>
          <a:graphicData uri="http://schemas.openxmlformats.org/drawingml/2006/chart">
            <c:chart r:id="rId3"/>
          </a:graphicData>
        </a:graphic>
      </p:graphicFrame>
      <p:sp>
        <p:nvSpPr>
          <p:cNvPr id="154" name="Google Shape;154;p10"/>
          <p:cNvSpPr/>
          <p:nvPr/>
        </p:nvSpPr>
        <p:spPr>
          <a:xfrm>
            <a:off x="1509130" y="5084891"/>
            <a:ext cx="9173740" cy="1157162"/>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s-GT" sz="1050">
                <a:solidFill>
                  <a:schemeClr val="dk1"/>
                </a:solidFill>
                <a:latin typeface="Arial"/>
                <a:ea typeface="Arial"/>
                <a:cs typeface="Arial"/>
                <a:sym typeface="Arial"/>
              </a:rPr>
              <a:t>Elaboración: </a:t>
            </a:r>
            <a:r>
              <a:rPr lang="es-GT" sz="1050">
                <a:solidFill>
                  <a:schemeClr val="dk1"/>
                </a:solidFill>
                <a:latin typeface="Arial"/>
                <a:ea typeface="Arial"/>
                <a:cs typeface="Arial"/>
                <a:sym typeface="Arial"/>
              </a:rPr>
              <a:t>DIPLAN-CE</a:t>
            </a:r>
            <a:endParaRPr/>
          </a:p>
          <a:p>
            <a:pPr indent="0" lvl="0" marL="0" marR="0" rtl="0" algn="just">
              <a:spcBef>
                <a:spcPts val="0"/>
              </a:spcBef>
              <a:spcAft>
                <a:spcPts val="0"/>
              </a:spcAft>
              <a:buNone/>
            </a:pPr>
            <a:r>
              <a:t/>
            </a:r>
            <a:endParaRPr sz="1050">
              <a:solidFill>
                <a:schemeClr val="dk1"/>
              </a:solidFill>
              <a:latin typeface="Arial"/>
              <a:ea typeface="Arial"/>
              <a:cs typeface="Arial"/>
              <a:sym typeface="Arial"/>
            </a:endParaRPr>
          </a:p>
          <a:p>
            <a:pPr indent="0" lvl="0" marL="0" marR="0" rtl="0" algn="just">
              <a:spcBef>
                <a:spcPts val="0"/>
              </a:spcBef>
              <a:spcAft>
                <a:spcPts val="0"/>
              </a:spcAft>
              <a:buNone/>
            </a:pPr>
            <a:r>
              <a:rPr b="1" lang="es-GT" sz="1050">
                <a:solidFill>
                  <a:schemeClr val="dk1"/>
                </a:solidFill>
                <a:latin typeface="Arial"/>
                <a:ea typeface="Arial"/>
                <a:cs typeface="Arial"/>
                <a:sym typeface="Arial"/>
              </a:rPr>
              <a:t>Fuentes: </a:t>
            </a:r>
            <a:r>
              <a:rPr lang="es-GT" sz="1050">
                <a:solidFill>
                  <a:schemeClr val="dk1"/>
                </a:solidFill>
                <a:latin typeface="Arial"/>
                <a:ea typeface="Arial"/>
                <a:cs typeface="Arial"/>
                <a:sym typeface="Arial"/>
              </a:rPr>
              <a:t>DGPNC (JEPEDI-DEPEO), INE estimaciones y proyecciones de la población total 1950-2050</a:t>
            </a:r>
            <a:endParaRPr/>
          </a:p>
          <a:p>
            <a:pPr indent="0" lvl="0" marL="0" marR="0" rtl="0" algn="just">
              <a:spcBef>
                <a:spcPts val="0"/>
              </a:spcBef>
              <a:spcAft>
                <a:spcPts val="0"/>
              </a:spcAft>
              <a:buNone/>
            </a:pPr>
            <a:r>
              <a:t/>
            </a:r>
            <a:endParaRPr sz="1050">
              <a:solidFill>
                <a:schemeClr val="dk1"/>
              </a:solidFill>
              <a:latin typeface="Arial"/>
              <a:ea typeface="Arial"/>
              <a:cs typeface="Arial"/>
              <a:sym typeface="Arial"/>
            </a:endParaRPr>
          </a:p>
          <a:p>
            <a:pPr indent="0" lvl="0" marL="0" marR="0" rtl="0" algn="just">
              <a:spcBef>
                <a:spcPts val="0"/>
              </a:spcBef>
              <a:spcAft>
                <a:spcPts val="0"/>
              </a:spcAft>
              <a:buNone/>
            </a:pPr>
            <a:r>
              <a:rPr lang="es-GT" sz="1050">
                <a:solidFill>
                  <a:schemeClr val="dk1"/>
                </a:solidFill>
                <a:latin typeface="Arial"/>
                <a:ea typeface="Arial"/>
                <a:cs typeface="Arial"/>
                <a:sym typeface="Arial"/>
              </a:rPr>
              <a:t>La tasa de incidencia criminal para el año 2021 se calcula con base en los últimos 12 mes (mayo 2020-abril 2021) y se calcula por cada 100 mil habitantes.</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1770611" y="457199"/>
            <a:ext cx="8620298" cy="67748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2100"/>
              <a:buFont typeface="Arial"/>
              <a:buNone/>
            </a:pPr>
            <a:r>
              <a:rPr lang="es-GT" sz="2100">
                <a:latin typeface="Arial"/>
                <a:ea typeface="Arial"/>
                <a:cs typeface="Arial"/>
                <a:sym typeface="Arial"/>
              </a:rPr>
              <a:t>Principales resultados de metas estratégicas contenidas en Política General de Gobierno 2020-2024</a:t>
            </a:r>
            <a:br>
              <a:rPr lang="es-GT">
                <a:latin typeface="Arial"/>
                <a:ea typeface="Arial"/>
                <a:cs typeface="Arial"/>
                <a:sym typeface="Arial"/>
              </a:rPr>
            </a:br>
            <a:endParaRPr/>
          </a:p>
        </p:txBody>
      </p:sp>
      <p:graphicFrame>
        <p:nvGraphicFramePr>
          <p:cNvPr id="160" name="Google Shape;160;p11"/>
          <p:cNvGraphicFramePr/>
          <p:nvPr/>
        </p:nvGraphicFramePr>
        <p:xfrm>
          <a:off x="2295318" y="1134686"/>
          <a:ext cx="7597712" cy="4351714"/>
        </p:xfrm>
        <a:graphic>
          <a:graphicData uri="http://schemas.openxmlformats.org/drawingml/2006/chart">
            <c:chart r:id="rId3"/>
          </a:graphicData>
        </a:graphic>
      </p:graphicFrame>
      <p:sp>
        <p:nvSpPr>
          <p:cNvPr id="161" name="Google Shape;161;p11"/>
          <p:cNvSpPr/>
          <p:nvPr/>
        </p:nvSpPr>
        <p:spPr>
          <a:xfrm>
            <a:off x="1694180" y="5486400"/>
            <a:ext cx="8966386" cy="134574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s-GT" sz="1000">
                <a:solidFill>
                  <a:schemeClr val="dk1"/>
                </a:solidFill>
                <a:latin typeface="Arial"/>
                <a:ea typeface="Arial"/>
                <a:cs typeface="Arial"/>
                <a:sym typeface="Arial"/>
              </a:rPr>
              <a:t>Elaboración: </a:t>
            </a:r>
            <a:r>
              <a:rPr lang="es-GT" sz="1000">
                <a:solidFill>
                  <a:schemeClr val="dk1"/>
                </a:solidFill>
                <a:latin typeface="Arial"/>
                <a:ea typeface="Arial"/>
                <a:cs typeface="Arial"/>
                <a:sym typeface="Arial"/>
              </a:rPr>
              <a:t>DIPLAN-CE</a:t>
            </a:r>
            <a:endParaRPr/>
          </a:p>
          <a:p>
            <a:pPr indent="0" lvl="0" marL="0" marR="0" rtl="0" algn="just">
              <a:spcBef>
                <a:spcPts val="0"/>
              </a:spcBef>
              <a:spcAft>
                <a:spcPts val="0"/>
              </a:spcAft>
              <a:buNone/>
            </a:pPr>
            <a:r>
              <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b="1" lang="es-GT" sz="1000">
                <a:solidFill>
                  <a:schemeClr val="dk1"/>
                </a:solidFill>
                <a:latin typeface="Arial"/>
                <a:ea typeface="Arial"/>
                <a:cs typeface="Arial"/>
                <a:sym typeface="Arial"/>
              </a:rPr>
              <a:t>Fuentes: </a:t>
            </a:r>
            <a:r>
              <a:rPr lang="es-GT" sz="1000">
                <a:solidFill>
                  <a:schemeClr val="dk1"/>
                </a:solidFill>
                <a:latin typeface="Arial"/>
                <a:ea typeface="Arial"/>
                <a:cs typeface="Arial"/>
                <a:sym typeface="Arial"/>
              </a:rPr>
              <a:t>DGPNC (JEPEDI-DEPEO), INE estimaciones y proyecciones de la población total 1950-2050</a:t>
            </a:r>
            <a:endParaRPr/>
          </a:p>
          <a:p>
            <a:pPr indent="0" lvl="0" marL="0" marR="0" rtl="0" algn="just">
              <a:spcBef>
                <a:spcPts val="0"/>
              </a:spcBef>
              <a:spcAft>
                <a:spcPts val="0"/>
              </a:spcAft>
              <a:buNone/>
            </a:pPr>
            <a:r>
              <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lang="es-GT" sz="1000">
                <a:solidFill>
                  <a:schemeClr val="dk1"/>
                </a:solidFill>
                <a:latin typeface="Arial"/>
                <a:ea typeface="Arial"/>
                <a:cs typeface="Arial"/>
                <a:sym typeface="Arial"/>
              </a:rPr>
              <a:t>La tasa de incidencia criminal para el año 2021 se calcula con base en los últimos 12 meses (mayo 2020-abril 2021) y se calcula por cada 100 mil habitantes..</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type="title"/>
          </p:nvPr>
        </p:nvSpPr>
        <p:spPr>
          <a:xfrm>
            <a:off x="1770611" y="106878"/>
            <a:ext cx="8620298" cy="119940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2800"/>
              <a:buFont typeface="Montserrat"/>
              <a:buNone/>
            </a:pPr>
            <a:br>
              <a:rPr lang="es-GT" sz="2800"/>
            </a:br>
            <a:r>
              <a:rPr lang="es-GT" sz="2100">
                <a:latin typeface="Arial"/>
                <a:ea typeface="Arial"/>
                <a:cs typeface="Arial"/>
                <a:sym typeface="Arial"/>
              </a:rPr>
              <a:t>Principales resultados de metas estratégicas contenidas en Política General de Gobierno 2020-2024</a:t>
            </a:r>
            <a:br>
              <a:rPr lang="es-GT" sz="2400">
                <a:latin typeface="Arial"/>
                <a:ea typeface="Arial"/>
                <a:cs typeface="Arial"/>
                <a:sym typeface="Arial"/>
              </a:rPr>
            </a:br>
            <a:r>
              <a:rPr lang="es-GT" sz="2800">
                <a:latin typeface="Arial"/>
                <a:ea typeface="Arial"/>
                <a:cs typeface="Arial"/>
                <a:sym typeface="Arial"/>
              </a:rPr>
              <a:t> </a:t>
            </a:r>
            <a:br>
              <a:rPr lang="es-GT" sz="2800"/>
            </a:br>
            <a:endParaRPr sz="2800"/>
          </a:p>
        </p:txBody>
      </p:sp>
      <p:graphicFrame>
        <p:nvGraphicFramePr>
          <p:cNvPr id="167" name="Google Shape;167;p12"/>
          <p:cNvGraphicFramePr/>
          <p:nvPr/>
        </p:nvGraphicFramePr>
        <p:xfrm>
          <a:off x="1610590" y="1144904"/>
          <a:ext cx="8620297" cy="4535806"/>
        </p:xfrm>
        <a:graphic>
          <a:graphicData uri="http://schemas.openxmlformats.org/drawingml/2006/chart">
            <c:chart r:id="rId3"/>
          </a:graphicData>
        </a:graphic>
      </p:graphicFrame>
      <p:sp>
        <p:nvSpPr>
          <p:cNvPr id="168" name="Google Shape;168;p12"/>
          <p:cNvSpPr/>
          <p:nvPr/>
        </p:nvSpPr>
        <p:spPr>
          <a:xfrm>
            <a:off x="1770611" y="5551715"/>
            <a:ext cx="8966386" cy="134574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s-GT" sz="1000">
                <a:solidFill>
                  <a:schemeClr val="dk1"/>
                </a:solidFill>
                <a:latin typeface="Arial"/>
                <a:ea typeface="Arial"/>
                <a:cs typeface="Arial"/>
                <a:sym typeface="Arial"/>
              </a:rPr>
              <a:t>Elaboración: </a:t>
            </a:r>
            <a:r>
              <a:rPr lang="es-GT" sz="1000">
                <a:solidFill>
                  <a:schemeClr val="dk1"/>
                </a:solidFill>
                <a:latin typeface="Arial"/>
                <a:ea typeface="Arial"/>
                <a:cs typeface="Arial"/>
                <a:sym typeface="Arial"/>
              </a:rPr>
              <a:t>DIPLAN-CE</a:t>
            </a:r>
            <a:endParaRPr/>
          </a:p>
          <a:p>
            <a:pPr indent="0" lvl="0" marL="0" marR="0" rtl="0" algn="just">
              <a:spcBef>
                <a:spcPts val="0"/>
              </a:spcBef>
              <a:spcAft>
                <a:spcPts val="0"/>
              </a:spcAft>
              <a:buNone/>
            </a:pPr>
            <a:r>
              <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b="1" lang="es-GT" sz="1000">
                <a:solidFill>
                  <a:schemeClr val="dk1"/>
                </a:solidFill>
                <a:latin typeface="Arial"/>
                <a:ea typeface="Arial"/>
                <a:cs typeface="Arial"/>
                <a:sym typeface="Arial"/>
              </a:rPr>
              <a:t>Fuentes: </a:t>
            </a:r>
            <a:r>
              <a:rPr lang="es-GT" sz="1000">
                <a:solidFill>
                  <a:schemeClr val="dk1"/>
                </a:solidFill>
                <a:latin typeface="Arial"/>
                <a:ea typeface="Arial"/>
                <a:cs typeface="Arial"/>
                <a:sym typeface="Arial"/>
              </a:rPr>
              <a:t>DGPNC (JEPEDI-DEPEO), INE estimaciones y proyecciones de la población total 1950-2050</a:t>
            </a:r>
            <a:endParaRPr/>
          </a:p>
          <a:p>
            <a:pPr indent="0" lvl="0" marL="0" marR="0" rtl="0" algn="just">
              <a:spcBef>
                <a:spcPts val="0"/>
              </a:spcBef>
              <a:spcAft>
                <a:spcPts val="0"/>
              </a:spcAft>
              <a:buNone/>
            </a:pPr>
            <a:r>
              <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lang="es-GT" sz="1000">
                <a:solidFill>
                  <a:schemeClr val="dk1"/>
                </a:solidFill>
                <a:latin typeface="Arial"/>
                <a:ea typeface="Arial"/>
                <a:cs typeface="Arial"/>
                <a:sym typeface="Arial"/>
              </a:rPr>
              <a:t>La tasa de homicidios para el año 2021 se calcula con base en los últimos 12 mes (mayo 2020-abril 2021) y se calcula por cada 100 mil habitantes.</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3"/>
          <p:cNvSpPr txBox="1"/>
          <p:nvPr>
            <p:ph type="title"/>
          </p:nvPr>
        </p:nvSpPr>
        <p:spPr>
          <a:xfrm>
            <a:off x="1770611" y="136525"/>
            <a:ext cx="8620298" cy="9981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2800"/>
              <a:buFont typeface="Montserrat"/>
              <a:buNone/>
            </a:pPr>
            <a:br>
              <a:rPr lang="es-GT" sz="2800"/>
            </a:br>
            <a:r>
              <a:rPr lang="es-GT" sz="2100">
                <a:latin typeface="Arial"/>
                <a:ea typeface="Arial"/>
                <a:cs typeface="Arial"/>
                <a:sym typeface="Arial"/>
              </a:rPr>
              <a:t>Principales resultados metas estratégicas contenidas en la Política General de Gobierno 2020-2024</a:t>
            </a:r>
            <a:br>
              <a:rPr lang="es-GT" sz="2800"/>
            </a:br>
            <a:endParaRPr sz="2800"/>
          </a:p>
        </p:txBody>
      </p:sp>
      <p:sp>
        <p:nvSpPr>
          <p:cNvPr id="174" name="Google Shape;174;p13"/>
          <p:cNvSpPr txBox="1"/>
          <p:nvPr/>
        </p:nvSpPr>
        <p:spPr>
          <a:xfrm>
            <a:off x="10189029" y="1632857"/>
            <a:ext cx="18418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3"/>
          <p:cNvSpPr/>
          <p:nvPr/>
        </p:nvSpPr>
        <p:spPr>
          <a:xfrm>
            <a:off x="1471155" y="5486398"/>
            <a:ext cx="9241450" cy="998161"/>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s-GT" sz="1000">
                <a:solidFill>
                  <a:schemeClr val="dk1"/>
                </a:solidFill>
                <a:latin typeface="Arial"/>
                <a:ea typeface="Arial"/>
                <a:cs typeface="Arial"/>
                <a:sym typeface="Arial"/>
              </a:rPr>
              <a:t>Elaboración: </a:t>
            </a:r>
            <a:r>
              <a:rPr lang="es-GT" sz="1000">
                <a:solidFill>
                  <a:schemeClr val="dk1"/>
                </a:solidFill>
                <a:latin typeface="Arial"/>
                <a:ea typeface="Arial"/>
                <a:cs typeface="Arial"/>
                <a:sym typeface="Arial"/>
              </a:rPr>
              <a:t>DIPLAN-CE</a:t>
            </a:r>
            <a:endParaRPr/>
          </a:p>
          <a:p>
            <a:pPr indent="0" lvl="0" marL="0" marR="0" rtl="0" algn="just">
              <a:spcBef>
                <a:spcPts val="0"/>
              </a:spcBef>
              <a:spcAft>
                <a:spcPts val="0"/>
              </a:spcAft>
              <a:buNone/>
            </a:pPr>
            <a:r>
              <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b="1" lang="es-GT" sz="1000">
                <a:solidFill>
                  <a:schemeClr val="dk1"/>
                </a:solidFill>
                <a:latin typeface="Arial"/>
                <a:ea typeface="Arial"/>
                <a:cs typeface="Arial"/>
                <a:sym typeface="Arial"/>
              </a:rPr>
              <a:t>Fuentes: </a:t>
            </a:r>
            <a:r>
              <a:rPr lang="es-GT" sz="1000">
                <a:solidFill>
                  <a:schemeClr val="dk1"/>
                </a:solidFill>
                <a:latin typeface="Arial"/>
                <a:ea typeface="Arial"/>
                <a:cs typeface="Arial"/>
                <a:sym typeface="Arial"/>
              </a:rPr>
              <a:t>DGPNC (JEPEDI-DEPEO), INE estimaciones y proyecciones de la población total 1950-2050</a:t>
            </a:r>
            <a:endParaRPr/>
          </a:p>
          <a:p>
            <a:pPr indent="0" lvl="0" marL="0" marR="0" rtl="0" algn="just">
              <a:spcBef>
                <a:spcPts val="0"/>
              </a:spcBef>
              <a:spcAft>
                <a:spcPts val="0"/>
              </a:spcAft>
              <a:buNone/>
            </a:pPr>
            <a:r>
              <a:t/>
            </a:r>
            <a:endParaRPr sz="1000">
              <a:solidFill>
                <a:schemeClr val="dk1"/>
              </a:solidFill>
              <a:latin typeface="Arial"/>
              <a:ea typeface="Arial"/>
              <a:cs typeface="Arial"/>
              <a:sym typeface="Arial"/>
            </a:endParaRPr>
          </a:p>
          <a:p>
            <a:pPr indent="0" lvl="0" marL="0" marR="0" rtl="0" algn="just">
              <a:spcBef>
                <a:spcPts val="0"/>
              </a:spcBef>
              <a:spcAft>
                <a:spcPts val="0"/>
              </a:spcAft>
              <a:buNone/>
            </a:pPr>
            <a:r>
              <a:rPr lang="es-GT" sz="1000">
                <a:solidFill>
                  <a:schemeClr val="dk1"/>
                </a:solidFill>
                <a:latin typeface="Arial"/>
                <a:ea typeface="Arial"/>
                <a:cs typeface="Arial"/>
                <a:sym typeface="Arial"/>
              </a:rPr>
              <a:t>La tasa de homicidios para el año 2021 se calcula con base en los últimos 12 meses (mayo 2020 - abril 2021) y se calcula por cada 100 mil habitantes</a:t>
            </a:r>
            <a:r>
              <a:rPr lang="es-GT" sz="9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graphicFrame>
        <p:nvGraphicFramePr>
          <p:cNvPr id="176" name="Google Shape;176;p13"/>
          <p:cNvGraphicFramePr/>
          <p:nvPr/>
        </p:nvGraphicFramePr>
        <p:xfrm>
          <a:off x="1949555" y="1127572"/>
          <a:ext cx="8128300" cy="4358827"/>
        </p:xfrm>
        <a:graphic>
          <a:graphicData uri="http://schemas.openxmlformats.org/drawingml/2006/chart">
            <c:chart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14"/>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82" name="Google Shape;182;p14"/>
          <p:cNvSpPr txBox="1"/>
          <p:nvPr/>
        </p:nvSpPr>
        <p:spPr>
          <a:xfrm>
            <a:off x="1524000" y="1976095"/>
            <a:ext cx="9144000" cy="157244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700"/>
              <a:buFont typeface="Arial"/>
              <a:buNone/>
            </a:pPr>
            <a:r>
              <a:rPr b="1" lang="es-GT" sz="3700">
                <a:solidFill>
                  <a:schemeClr val="lt1"/>
                </a:solidFill>
                <a:latin typeface="Arial"/>
                <a:ea typeface="Arial"/>
                <a:cs typeface="Arial"/>
                <a:sym typeface="Arial"/>
              </a:rPr>
              <a:t>RENDICIÓN DE CUENTAS</a:t>
            </a:r>
            <a:br>
              <a:rPr b="1" lang="es-GT" sz="3700">
                <a:solidFill>
                  <a:schemeClr val="dk1"/>
                </a:solidFill>
                <a:latin typeface="Arial"/>
                <a:ea typeface="Arial"/>
                <a:cs typeface="Arial"/>
                <a:sym typeface="Arial"/>
              </a:rPr>
            </a:br>
            <a:r>
              <a:rPr b="1" lang="es-GT" sz="3700">
                <a:solidFill>
                  <a:srgbClr val="00B0F0"/>
                </a:solidFill>
                <a:latin typeface="Arial"/>
                <a:ea typeface="Arial"/>
                <a:cs typeface="Arial"/>
                <a:sym typeface="Arial"/>
              </a:rPr>
              <a:t>LOGROS Y TENDENCIAS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type="title"/>
          </p:nvPr>
        </p:nvSpPr>
        <p:spPr>
          <a:xfrm>
            <a:off x="1770611" y="136525"/>
            <a:ext cx="8620298" cy="9981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3600"/>
              <a:buFont typeface="Arial"/>
              <a:buNone/>
            </a:pPr>
            <a:r>
              <a:rPr lang="es-GT">
                <a:latin typeface="Arial"/>
                <a:ea typeface="Arial"/>
                <a:cs typeface="Arial"/>
                <a:sym typeface="Arial"/>
              </a:rPr>
              <a:t>Logros y tendencias</a:t>
            </a:r>
            <a:endParaRPr/>
          </a:p>
        </p:txBody>
      </p:sp>
      <p:sp>
        <p:nvSpPr>
          <p:cNvPr id="188" name="Google Shape;188;p15"/>
          <p:cNvSpPr txBox="1"/>
          <p:nvPr/>
        </p:nvSpPr>
        <p:spPr>
          <a:xfrm>
            <a:off x="1361802" y="1387932"/>
            <a:ext cx="9188087" cy="507831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La cartera de Gobernación se colocó, entre los 14 ministerios de Estado, en el tercer lugar de la ejecución del presupuesto asignado, demostrando una mejor gestión presupuestaria al sobrepasar en 254 millones de Quetzales del cumplimiento, en relación al primer cuatrimestre de 2020.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Los principales rubros de ejecución se realizan en el pago de remuneraciones, donde ejecuta el mayor porcentaje (21.89%) </a:t>
            </a:r>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Este primer cuatrimestre de 2021 la tasa de incidencia criminal en el país, corresponde a 82.78 puntos, lo que indica que ha bajado 17.85 puntos de 100.63 que se tiene registrado en el 2019, la cual se estableció en la Política General de Gobierno en 80.63 puntos para el año 2023. </a:t>
            </a:r>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Con relación a la tasa de homicidios por cada 100 mil habitantes se registra en 15.51 puntos (calculada con base a los últimos 12 meses), lo cual coadyuvará a lograr alcanzar la meta estratégica de la Política General de Gobierno 2020-2024, la cual se estableció en 11.8 puntos para el año 2023.  </a:t>
            </a:r>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En el primer cuatrimestre 2021 se han conformado 52 Comisiones Municipales de Prevención de la Violencia, que representa un total acumulado de 304 comisiones a nivel nacional y de los 340 municipios, un 89%, en concordancia al cumplimiento de la meta estratégica contenida en la Política General de Gobierno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6"/>
          <p:cNvSpPr txBox="1"/>
          <p:nvPr>
            <p:ph type="title"/>
          </p:nvPr>
        </p:nvSpPr>
        <p:spPr>
          <a:xfrm>
            <a:off x="1770611" y="136525"/>
            <a:ext cx="8620298" cy="9981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3600"/>
              <a:buFont typeface="Arial"/>
              <a:buNone/>
            </a:pPr>
            <a:r>
              <a:rPr lang="es-GT">
                <a:latin typeface="Arial"/>
                <a:ea typeface="Arial"/>
                <a:cs typeface="Arial"/>
                <a:sym typeface="Arial"/>
              </a:rPr>
              <a:t>Logros y tendencias</a:t>
            </a:r>
            <a:endParaRPr/>
          </a:p>
        </p:txBody>
      </p:sp>
      <p:sp>
        <p:nvSpPr>
          <p:cNvPr id="194" name="Google Shape;194;p16"/>
          <p:cNvSpPr/>
          <p:nvPr/>
        </p:nvSpPr>
        <p:spPr>
          <a:xfrm>
            <a:off x="1632857" y="1392701"/>
            <a:ext cx="8895806" cy="46704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Arial"/>
              <a:ea typeface="Arial"/>
              <a:cs typeface="Arial"/>
              <a:sym typeface="Arial"/>
            </a:endParaRPr>
          </a:p>
          <a:p>
            <a:pPr indent="0" lvl="0" marL="0" marR="0" rtl="0" algn="ctr">
              <a:spcBef>
                <a:spcPts val="0"/>
              </a:spcBef>
              <a:spcAft>
                <a:spcPts val="0"/>
              </a:spcAft>
              <a:buNone/>
            </a:pPr>
            <a:r>
              <a:rPr b="1" lang="es-GT" sz="2000">
                <a:solidFill>
                  <a:schemeClr val="dk1"/>
                </a:solidFill>
                <a:latin typeface="Arial"/>
                <a:ea typeface="Arial"/>
                <a:cs typeface="Arial"/>
                <a:sym typeface="Arial"/>
              </a:rPr>
              <a:t>MODERNIZACIÓN Y FORTALECIMIENTO INSTITUCIONAL</a:t>
            </a:r>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Se construirán este año dos estaciones policiales: Monjas, Jalapa y Bárcenas, Villanueva y dos subestaciones: Palencia, Guatemala y San Luis Jilotepeque, Jalapa.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Adquisición de 1,660 unidades vehiculares de diversos tipos para la Policía Nacional Civil.  </a:t>
            </a:r>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En proceso de elaboración de las bases de licitación para adquirir equipo tecnológico para Sedes Policiales. </a:t>
            </a:r>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Desarrollo de aplicaciones telefónicas para el fortalecimiento de mecanismos de denuncia ciudadana.</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Estudio de Pre inversión Hospital Policial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Implementación de BPM "Sistema Integrado de Planeación y Gestión de Recursos de Gobierno“.</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7"/>
          <p:cNvSpPr txBox="1"/>
          <p:nvPr>
            <p:ph type="title"/>
          </p:nvPr>
        </p:nvSpPr>
        <p:spPr>
          <a:xfrm>
            <a:off x="1770611" y="136525"/>
            <a:ext cx="8620298" cy="9981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3600"/>
              <a:buFont typeface="Arial"/>
              <a:buNone/>
            </a:pPr>
            <a:r>
              <a:rPr lang="es-GT">
                <a:latin typeface="Arial"/>
                <a:ea typeface="Arial"/>
                <a:cs typeface="Arial"/>
                <a:sym typeface="Arial"/>
              </a:rPr>
              <a:t>Logros y tendencias</a:t>
            </a:r>
            <a:endParaRPr/>
          </a:p>
        </p:txBody>
      </p:sp>
      <p:sp>
        <p:nvSpPr>
          <p:cNvPr id="200" name="Google Shape;200;p17"/>
          <p:cNvSpPr/>
          <p:nvPr/>
        </p:nvSpPr>
        <p:spPr>
          <a:xfrm>
            <a:off x="1280160" y="1293223"/>
            <a:ext cx="9715500" cy="4970417"/>
          </a:xfrm>
          <a:prstGeom prst="rect">
            <a:avLst/>
          </a:prstGeom>
          <a:noFill/>
          <a:ln>
            <a:noFill/>
          </a:ln>
        </p:spPr>
        <p:txBody>
          <a:bodyPr anchorCtr="0" anchor="ctr" bIns="45700" lIns="91425" spcFirstLastPara="1" rIns="91425" wrap="square" tIns="45700">
            <a:noAutofit/>
          </a:bodyPr>
          <a:lstStyle/>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Consultoría para desarrollo de especificaciones técnicas para la adquisición de equipo  tecnológico de seguridad para Centros Penitenciarios. </a:t>
            </a:r>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Diseño y construcción de un Centro Penitenciario con capacidad para 3,000 privados de libertad.  </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Actualmente se encuentran en formación 1,529 personas en el Curso básico de agentes de policía, de estas 277 mujeres.</a:t>
            </a:r>
            <a:endParaRPr sz="1800">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Proceso de selección de postulantes al Curso Básico de Formación de Agentes de Policía, el cual iniciará el próximo 15 de julio de 2021, con la participación de 1500 alumnos.</a:t>
            </a:r>
            <a:endParaRPr/>
          </a:p>
          <a:p>
            <a:pPr indent="-342900" lvl="0" marL="342900" marR="0" rtl="0" algn="just">
              <a:spcBef>
                <a:spcPts val="0"/>
              </a:spcBef>
              <a:spcAft>
                <a:spcPts val="0"/>
              </a:spcAft>
              <a:buClr>
                <a:schemeClr val="dk1"/>
              </a:buClr>
              <a:buSzPts val="1800"/>
              <a:buFont typeface="Noto Sans Symbols"/>
              <a:buChar char="❖"/>
            </a:pPr>
            <a:r>
              <a:rPr lang="es-GT" sz="1800">
                <a:solidFill>
                  <a:schemeClr val="dk1"/>
                </a:solidFill>
                <a:latin typeface="Arial"/>
                <a:ea typeface="Arial"/>
                <a:cs typeface="Arial"/>
                <a:sym typeface="Arial"/>
              </a:rPr>
              <a:t>Agentes antinarcóticos en formación para la especialización del Curso “Comando de Operaciones Antinarcóticos –COAN”.</a:t>
            </a:r>
            <a:endParaRPr sz="1800">
              <a:solidFill>
                <a:schemeClr val="dk1"/>
              </a:solidFill>
              <a:latin typeface="Arial"/>
              <a:ea typeface="Arial"/>
              <a:cs typeface="Arial"/>
              <a:sym typeface="Arial"/>
            </a:endParaRPr>
          </a:p>
          <a:p>
            <a:pPr indent="-228600" lvl="0" marL="342900" marR="0" rtl="0" algn="just">
              <a:spcBef>
                <a:spcPts val="0"/>
              </a:spcBef>
              <a:spcAft>
                <a:spcPts val="0"/>
              </a:spcAft>
              <a:buClr>
                <a:schemeClr val="dk1"/>
              </a:buClr>
              <a:buSzPts val="1800"/>
              <a:buFont typeface="Calibri"/>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type="title"/>
          </p:nvPr>
        </p:nvSpPr>
        <p:spPr>
          <a:xfrm>
            <a:off x="1737360" y="365126"/>
            <a:ext cx="8886305" cy="84022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3600"/>
              <a:buFont typeface="Arial"/>
              <a:buNone/>
            </a:pPr>
            <a:r>
              <a:rPr lang="es-GT">
                <a:latin typeface="Arial"/>
                <a:ea typeface="Arial"/>
                <a:cs typeface="Arial"/>
                <a:sym typeface="Arial"/>
              </a:rPr>
              <a:t>Logros y tendencias</a:t>
            </a:r>
            <a:endParaRPr/>
          </a:p>
        </p:txBody>
      </p:sp>
      <p:sp>
        <p:nvSpPr>
          <p:cNvPr id="206" name="Google Shape;206;p18"/>
          <p:cNvSpPr txBox="1"/>
          <p:nvPr>
            <p:ph idx="1" type="body"/>
          </p:nvPr>
        </p:nvSpPr>
        <p:spPr>
          <a:xfrm>
            <a:off x="838200" y="1562793"/>
            <a:ext cx="10515600" cy="461417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1800"/>
              <a:buFont typeface="Noto Sans Symbols"/>
              <a:buChar char="❖"/>
            </a:pPr>
            <a:r>
              <a:rPr lang="es-GT" sz="1800">
                <a:latin typeface="Arial"/>
                <a:ea typeface="Arial"/>
                <a:cs typeface="Arial"/>
                <a:sym typeface="Arial"/>
              </a:rPr>
              <a:t>Graduación de 93 elementos de la Policía Nacional Civil en la especialización del Curso Básico de Investigación Criminal.</a:t>
            </a:r>
            <a:endParaRPr/>
          </a:p>
          <a:p>
            <a:pPr indent="-228600" lvl="0" marL="228600" rtl="0" algn="just">
              <a:lnSpc>
                <a:spcPct val="90000"/>
              </a:lnSpc>
              <a:spcBef>
                <a:spcPts val="1000"/>
              </a:spcBef>
              <a:spcAft>
                <a:spcPts val="0"/>
              </a:spcAft>
              <a:buClr>
                <a:schemeClr val="dk1"/>
              </a:buClr>
              <a:buSzPts val="1800"/>
              <a:buFont typeface="Noto Sans Symbols"/>
              <a:buChar char="❖"/>
            </a:pPr>
            <a:r>
              <a:rPr lang="es-GT" sz="1800">
                <a:latin typeface="Arial"/>
                <a:ea typeface="Arial"/>
                <a:cs typeface="Arial"/>
                <a:sym typeface="Arial"/>
              </a:rPr>
              <a:t>Graduación de 19 elementos de la Policía Nacional Civil especializados con el Curso Avanzado de Investigación Criminal Contra la Trata de personas y Tráfico Ilícito de personas.</a:t>
            </a:r>
            <a:endParaRPr/>
          </a:p>
          <a:p>
            <a:pPr indent="-228600" lvl="0" marL="228600" rtl="0" algn="just">
              <a:lnSpc>
                <a:spcPct val="90000"/>
              </a:lnSpc>
              <a:spcBef>
                <a:spcPts val="1000"/>
              </a:spcBef>
              <a:spcAft>
                <a:spcPts val="0"/>
              </a:spcAft>
              <a:buClr>
                <a:schemeClr val="dk1"/>
              </a:buClr>
              <a:buSzPts val="1800"/>
              <a:buFont typeface="Noto Sans Symbols"/>
              <a:buChar char="❖"/>
            </a:pPr>
            <a:r>
              <a:rPr lang="es-GT" sz="1800">
                <a:latin typeface="Arial"/>
                <a:ea typeface="Arial"/>
                <a:cs typeface="Arial"/>
                <a:sym typeface="Arial"/>
              </a:rPr>
              <a:t>La conformación de 254 comisiones de Prevención de la Violencia por parte de la Unidad para la Prevención Comunitaria de la Violencia –UPCV- a nivel nacional. </a:t>
            </a:r>
            <a:endParaRPr sz="1800">
              <a:latin typeface="Arial"/>
              <a:ea typeface="Arial"/>
              <a:cs typeface="Arial"/>
              <a:sym typeface="Arial"/>
            </a:endParaRPr>
          </a:p>
          <a:p>
            <a:pPr indent="-228600" lvl="0" marL="228600" rtl="0" algn="just">
              <a:lnSpc>
                <a:spcPct val="90000"/>
              </a:lnSpc>
              <a:spcBef>
                <a:spcPts val="1000"/>
              </a:spcBef>
              <a:spcAft>
                <a:spcPts val="0"/>
              </a:spcAft>
              <a:buClr>
                <a:schemeClr val="dk1"/>
              </a:buClr>
              <a:buSzPts val="1800"/>
              <a:buFont typeface="Noto Sans Symbols"/>
              <a:buChar char="❖"/>
            </a:pPr>
            <a:r>
              <a:rPr lang="es-GT" sz="1800">
                <a:latin typeface="Arial"/>
                <a:ea typeface="Arial"/>
                <a:cs typeface="Arial"/>
                <a:sym typeface="Arial"/>
              </a:rPr>
              <a:t>Graduación de Jefes de seguridad del Nuevo Modelo de Gestión Penitenciaria en el Diplomado para Jefes de Seguridad, vigilancia y tratamiento penitenciario interna y externa en el Marco de los Derechos Humanos.</a:t>
            </a:r>
            <a:endParaRPr/>
          </a:p>
          <a:p>
            <a:pPr indent="-228600" lvl="0" marL="228600" rtl="0" algn="just">
              <a:lnSpc>
                <a:spcPct val="90000"/>
              </a:lnSpc>
              <a:spcBef>
                <a:spcPts val="1000"/>
              </a:spcBef>
              <a:spcAft>
                <a:spcPts val="0"/>
              </a:spcAft>
              <a:buClr>
                <a:schemeClr val="dk1"/>
              </a:buClr>
              <a:buSzPts val="1800"/>
              <a:buFont typeface="Noto Sans Symbols"/>
              <a:buChar char="❖"/>
            </a:pPr>
            <a:r>
              <a:rPr lang="es-GT" sz="1800">
                <a:latin typeface="Arial"/>
                <a:ea typeface="Arial"/>
                <a:cs typeface="Arial"/>
                <a:sym typeface="Arial"/>
              </a:rPr>
              <a:t>Inicio del Programa de Especialización de Vigilantes de tratamiento penitenciario con 87 agentes penitenciarios.</a:t>
            </a:r>
            <a:endParaRPr/>
          </a:p>
          <a:p>
            <a:pPr indent="0" lvl="0" marL="0" rtl="0" algn="just">
              <a:lnSpc>
                <a:spcPct val="90000"/>
              </a:lnSpc>
              <a:spcBef>
                <a:spcPts val="1000"/>
              </a:spcBef>
              <a:spcAft>
                <a:spcPts val="0"/>
              </a:spcAft>
              <a:buClr>
                <a:schemeClr val="dk1"/>
              </a:buClr>
              <a:buSzPts val="2800"/>
              <a:buNone/>
            </a:pPr>
            <a:r>
              <a:rPr lang="es-GT"/>
              <a:t> </a:t>
            </a:r>
            <a:endParaRPr/>
          </a:p>
          <a:p>
            <a:pPr indent="0" lvl="0" marL="0" rtl="0" algn="just">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just">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1737360" y="365126"/>
            <a:ext cx="8886305" cy="84022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3600"/>
              <a:buFont typeface="Arial"/>
              <a:buNone/>
            </a:pPr>
            <a:r>
              <a:rPr lang="es-GT">
                <a:latin typeface="Arial"/>
                <a:ea typeface="Arial"/>
                <a:cs typeface="Arial"/>
                <a:sym typeface="Arial"/>
              </a:rPr>
              <a:t>Logros y tendencias</a:t>
            </a:r>
            <a:endParaRPr/>
          </a:p>
        </p:txBody>
      </p:sp>
      <p:sp>
        <p:nvSpPr>
          <p:cNvPr id="212" name="Google Shape;212;p19"/>
          <p:cNvSpPr txBox="1"/>
          <p:nvPr>
            <p:ph idx="1" type="body"/>
          </p:nvPr>
        </p:nvSpPr>
        <p:spPr>
          <a:xfrm>
            <a:off x="1123950" y="1530209"/>
            <a:ext cx="10515600" cy="4744861"/>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1600"/>
              <a:buFont typeface="Noto Sans Symbols"/>
              <a:buChar char="❖"/>
            </a:pPr>
            <a:r>
              <a:rPr lang="es-GT" sz="1600">
                <a:latin typeface="Arial"/>
                <a:ea typeface="Arial"/>
                <a:cs typeface="Arial"/>
                <a:sym typeface="Arial"/>
              </a:rPr>
              <a:t>Inauguración de las nuevas instalaciones y equipamiento  del Departamento de Violencia contra la Mujer, Departamento de Análisis  Criminal  y Estadística que forman parte de la División Especializada en Investigación Criminal DEIC y el Departamento de Archivo de la Subdirección de Investigación Criminal SGIC de la Policía Nacional Civil PNC.</a:t>
            </a:r>
            <a:endParaRPr/>
          </a:p>
          <a:p>
            <a:pPr indent="-228600" lvl="0" marL="228600" rtl="0" algn="just">
              <a:lnSpc>
                <a:spcPct val="90000"/>
              </a:lnSpc>
              <a:spcBef>
                <a:spcPts val="1000"/>
              </a:spcBef>
              <a:spcAft>
                <a:spcPts val="0"/>
              </a:spcAft>
              <a:buClr>
                <a:schemeClr val="dk1"/>
              </a:buClr>
              <a:buSzPts val="1600"/>
              <a:buFont typeface="Noto Sans Symbols"/>
              <a:buChar char="❖"/>
            </a:pPr>
            <a:r>
              <a:rPr lang="es-GT" sz="1600">
                <a:latin typeface="Arial"/>
                <a:ea typeface="Arial"/>
                <a:cs typeface="Arial"/>
                <a:sym typeface="Arial"/>
              </a:rPr>
              <a:t>Firma de la Carta de Entendimiento para la Inclusión Laboral de Personas con Discapacidad entre el Ministerio de Gobernación y Ministerio de Trabajo y Previsión Social.</a:t>
            </a:r>
            <a:endParaRPr/>
          </a:p>
          <a:p>
            <a:pPr indent="-228600" lvl="0" marL="228600" rtl="0" algn="just">
              <a:lnSpc>
                <a:spcPct val="90000"/>
              </a:lnSpc>
              <a:spcBef>
                <a:spcPts val="1000"/>
              </a:spcBef>
              <a:spcAft>
                <a:spcPts val="0"/>
              </a:spcAft>
              <a:buClr>
                <a:schemeClr val="dk1"/>
              </a:buClr>
              <a:buSzPts val="1600"/>
              <a:buFont typeface="Noto Sans Symbols"/>
              <a:buChar char="❖"/>
            </a:pPr>
            <a:r>
              <a:rPr lang="es-GT" sz="1600">
                <a:latin typeface="Arial"/>
                <a:ea typeface="Arial"/>
                <a:cs typeface="Arial"/>
                <a:sym typeface="Arial"/>
              </a:rPr>
              <a:t>Graduación de Agentes de Vigilancia y Tratamiento Penitenciario con énfasis en seguridad y custodia de alto riesgo.</a:t>
            </a:r>
            <a:endParaRPr/>
          </a:p>
          <a:p>
            <a:pPr indent="-228600" lvl="0" marL="228600" rtl="0" algn="just">
              <a:lnSpc>
                <a:spcPct val="90000"/>
              </a:lnSpc>
              <a:spcBef>
                <a:spcPts val="1000"/>
              </a:spcBef>
              <a:spcAft>
                <a:spcPts val="0"/>
              </a:spcAft>
              <a:buClr>
                <a:schemeClr val="dk1"/>
              </a:buClr>
              <a:buSzPts val="1600"/>
              <a:buFont typeface="Noto Sans Symbols"/>
              <a:buChar char="❖"/>
            </a:pPr>
            <a:r>
              <a:rPr lang="es-GT" sz="1600">
                <a:latin typeface="Arial"/>
                <a:ea typeface="Arial"/>
                <a:cs typeface="Arial"/>
                <a:sym typeface="Arial"/>
              </a:rPr>
              <a:t>Inicio de formación del Diplomado para Jefes de Seguridad de Vigilancia y Tratamiento Penitenciario Interno y Externo en el Marco de los Derechos Humanos.</a:t>
            </a:r>
            <a:endParaRPr/>
          </a:p>
          <a:p>
            <a:pPr indent="-228600" lvl="0" marL="228600" rtl="0" algn="just">
              <a:lnSpc>
                <a:spcPct val="90000"/>
              </a:lnSpc>
              <a:spcBef>
                <a:spcPts val="1000"/>
              </a:spcBef>
              <a:spcAft>
                <a:spcPts val="0"/>
              </a:spcAft>
              <a:buClr>
                <a:schemeClr val="dk1"/>
              </a:buClr>
              <a:buSzPts val="1600"/>
              <a:buFont typeface="Noto Sans Symbols"/>
              <a:buChar char="❖"/>
            </a:pPr>
            <a:r>
              <a:rPr lang="es-GT" sz="1600">
                <a:latin typeface="Arial"/>
                <a:ea typeface="Arial"/>
                <a:cs typeface="Arial"/>
                <a:sym typeface="Arial"/>
              </a:rPr>
              <a:t>Firma del Registro de Discusiones del Proyecto Policía Comunitario Fase II entre el Ministerio de Gobernación y Representante Residebte de la Agencia de Cooperación Internacional de Japón JICA y Policía de Brasil.</a:t>
            </a:r>
            <a:endParaRPr/>
          </a:p>
          <a:p>
            <a:pPr indent="-228600" lvl="0" marL="228600" rtl="0" algn="just">
              <a:lnSpc>
                <a:spcPct val="90000"/>
              </a:lnSpc>
              <a:spcBef>
                <a:spcPts val="1000"/>
              </a:spcBef>
              <a:spcAft>
                <a:spcPts val="0"/>
              </a:spcAft>
              <a:buClr>
                <a:schemeClr val="dk1"/>
              </a:buClr>
              <a:buSzPts val="1600"/>
              <a:buFont typeface="Noto Sans Symbols"/>
              <a:buChar char="❖"/>
            </a:pPr>
            <a:r>
              <a:rPr lang="es-GT" sz="1600">
                <a:latin typeface="Arial"/>
                <a:ea typeface="Arial"/>
                <a:cs typeface="Arial"/>
                <a:sym typeface="Arial"/>
              </a:rPr>
              <a:t>PNC emitió más de 1 millón 300 mil boletas de antecedentes policiales, para brindar un buen servicio a los ciudadanos y habilitó la plataforma para realizar el trámite de manera virtual.</a:t>
            </a:r>
            <a:endParaRPr/>
          </a:p>
          <a:p>
            <a:pPr indent="-228600" lvl="0" marL="228600" rtl="0" algn="just">
              <a:lnSpc>
                <a:spcPct val="90000"/>
              </a:lnSpc>
              <a:spcBef>
                <a:spcPts val="1000"/>
              </a:spcBef>
              <a:spcAft>
                <a:spcPts val="0"/>
              </a:spcAft>
              <a:buClr>
                <a:schemeClr val="dk1"/>
              </a:buClr>
              <a:buSzPts val="1600"/>
              <a:buFont typeface="Noto Sans Symbols"/>
              <a:buChar char="❖"/>
            </a:pPr>
            <a:r>
              <a:rPr lang="es-GT" sz="1600">
                <a:latin typeface="Arial"/>
                <a:ea typeface="Arial"/>
                <a:cs typeface="Arial"/>
                <a:sym typeface="Arial"/>
              </a:rPr>
              <a:t>Inauguran curso virtual de Investigación Científica en Ciencias Forenses, de los cuales 20 agentes y mandos policiales de  forma virtual se capacitaron en cuatro áreas de aprendizaje una de ellas en la investigación científica.</a:t>
            </a:r>
            <a:endParaRPr sz="1600">
              <a:latin typeface="Arial"/>
              <a:ea typeface="Arial"/>
              <a:cs typeface="Arial"/>
              <a:sym typeface="Arial"/>
            </a:endParaRPr>
          </a:p>
          <a:p>
            <a:pPr indent="-50800" lvl="0" marL="228600" rtl="0" algn="just">
              <a:lnSpc>
                <a:spcPct val="90000"/>
              </a:lnSpc>
              <a:spcBef>
                <a:spcPts val="1000"/>
              </a:spcBef>
              <a:spcAft>
                <a:spcPts val="0"/>
              </a:spcAft>
              <a:buClr>
                <a:schemeClr val="dk1"/>
              </a:buClr>
              <a:buSzPts val="2800"/>
              <a:buFont typeface="Noto Sans Symbols"/>
              <a:buNone/>
            </a:pPr>
            <a:r>
              <a:t/>
            </a:r>
            <a:endParaRPr/>
          </a:p>
          <a:p>
            <a:pPr indent="0" lvl="0" marL="0" rtl="0" algn="just">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just">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2"/>
          <p:cNvPicPr preferRelativeResize="0"/>
          <p:nvPr/>
        </p:nvPicPr>
        <p:blipFill rotWithShape="1">
          <a:blip r:embed="rId3">
            <a:alphaModFix/>
          </a:blip>
          <a:srcRect b="0" l="0" r="0" t="0"/>
          <a:stretch/>
        </p:blipFill>
        <p:spPr>
          <a:xfrm>
            <a:off x="-2" y="0"/>
            <a:ext cx="12191999" cy="6858000"/>
          </a:xfrm>
          <a:prstGeom prst="rect">
            <a:avLst/>
          </a:prstGeom>
          <a:noFill/>
          <a:ln>
            <a:noFill/>
          </a:ln>
        </p:spPr>
      </p:pic>
      <p:sp>
        <p:nvSpPr>
          <p:cNvPr id="88" name="Google Shape;88;p2"/>
          <p:cNvSpPr txBox="1"/>
          <p:nvPr>
            <p:ph type="ctrTitle"/>
          </p:nvPr>
        </p:nvSpPr>
        <p:spPr>
          <a:xfrm>
            <a:off x="1523999" y="3516351"/>
            <a:ext cx="9144000" cy="2158645"/>
          </a:xfrm>
          <a:prstGeom prst="rect">
            <a:avLst/>
          </a:prstGeom>
          <a:solidFill>
            <a:schemeClr val="lt1">
              <a:alpha val="71764"/>
            </a:schemeClr>
          </a:solidFill>
          <a:ln>
            <a:noFill/>
          </a:ln>
          <a:effectLst>
            <a:outerShdw blurRad="50800" sx="1000" rotWithShape="0" algn="ctr" dir="5400000" dist="50800" sy="1000">
              <a:srgbClr val="000000"/>
            </a:outerShdw>
          </a:effectLst>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97BB4"/>
              </a:buClr>
              <a:buSzPct val="100000"/>
              <a:buFont typeface="Arial"/>
              <a:buNone/>
            </a:pPr>
            <a:r>
              <a:rPr b="1" lang="es-GT" sz="4000">
                <a:solidFill>
                  <a:srgbClr val="197BB4"/>
                </a:solidFill>
                <a:latin typeface="Arial"/>
                <a:ea typeface="Arial"/>
                <a:cs typeface="Arial"/>
                <a:sym typeface="Arial"/>
              </a:rPr>
              <a:t>RENDICIÓN DE CUENTAS</a:t>
            </a:r>
            <a:br>
              <a:rPr b="1" lang="es-GT" sz="4000">
                <a:latin typeface="Arial"/>
                <a:ea typeface="Arial"/>
                <a:cs typeface="Arial"/>
                <a:sym typeface="Arial"/>
              </a:rPr>
            </a:br>
            <a:r>
              <a:rPr b="1" lang="es-GT" sz="4000">
                <a:solidFill>
                  <a:srgbClr val="197BB4"/>
                </a:solidFill>
                <a:latin typeface="Arial"/>
                <a:ea typeface="Arial"/>
                <a:cs typeface="Arial"/>
                <a:sym typeface="Arial"/>
              </a:rPr>
              <a:t>PRIMER CUATRIMESTRE 2021</a:t>
            </a:r>
            <a:br>
              <a:rPr b="1" lang="es-GT" sz="4000">
                <a:latin typeface="Arial"/>
                <a:ea typeface="Arial"/>
                <a:cs typeface="Arial"/>
                <a:sym typeface="Arial"/>
              </a:rPr>
            </a:br>
            <a:r>
              <a:rPr b="1" lang="es-GT" sz="4000">
                <a:solidFill>
                  <a:srgbClr val="1F3864"/>
                </a:solidFill>
                <a:latin typeface="Arial"/>
                <a:ea typeface="Arial"/>
                <a:cs typeface="Arial"/>
                <a:sym typeface="Arial"/>
              </a:rPr>
              <a:t>“MINISTERIO DE GOBERNACIÓN”</a:t>
            </a:r>
            <a:br>
              <a:rPr lang="es-GT">
                <a:solidFill>
                  <a:srgbClr val="1F3864"/>
                </a:solidFill>
                <a:latin typeface="Arial"/>
                <a:ea typeface="Arial"/>
                <a:cs typeface="Arial"/>
                <a:sym typeface="Arial"/>
              </a:rPr>
            </a:br>
            <a:endParaRPr b="1" sz="4000">
              <a:solidFill>
                <a:srgbClr val="1F3864"/>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0"/>
          <p:cNvPicPr preferRelativeResize="0"/>
          <p:nvPr/>
        </p:nvPicPr>
        <p:blipFill rotWithShape="1">
          <a:blip r:embed="rId3">
            <a:alphaModFix/>
          </a:blip>
          <a:srcRect b="0" l="0" r="0" t="0"/>
          <a:stretch/>
        </p:blipFill>
        <p:spPr>
          <a:xfrm>
            <a:off x="0" y="0"/>
            <a:ext cx="12191999"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3"/>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94" name="Google Shape;94;p3"/>
          <p:cNvSpPr txBox="1"/>
          <p:nvPr/>
        </p:nvSpPr>
        <p:spPr>
          <a:xfrm>
            <a:off x="1524000" y="1976095"/>
            <a:ext cx="9144000" cy="157244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700"/>
              <a:buFont typeface="Arial"/>
              <a:buNone/>
            </a:pPr>
            <a:r>
              <a:rPr b="1" i="0" lang="es-GT" sz="3700" u="none" cap="none" strike="noStrike">
                <a:solidFill>
                  <a:schemeClr val="lt1"/>
                </a:solidFill>
                <a:latin typeface="Arial"/>
                <a:ea typeface="Arial"/>
                <a:cs typeface="Arial"/>
                <a:sym typeface="Arial"/>
              </a:rPr>
              <a:t>RENDICIÓN DE CUENTAS</a:t>
            </a:r>
            <a:br>
              <a:rPr b="1" i="0" lang="es-GT" sz="3700" u="none" cap="none" strike="noStrike">
                <a:solidFill>
                  <a:schemeClr val="dk1"/>
                </a:solidFill>
                <a:latin typeface="Arial"/>
                <a:ea typeface="Arial"/>
                <a:cs typeface="Arial"/>
                <a:sym typeface="Arial"/>
              </a:rPr>
            </a:br>
            <a:r>
              <a:rPr b="1" i="0" lang="es-GT" sz="3700" u="none" cap="none" strike="noStrike">
                <a:solidFill>
                  <a:srgbClr val="00B0F0"/>
                </a:solidFill>
                <a:latin typeface="Arial"/>
                <a:ea typeface="Arial"/>
                <a:cs typeface="Arial"/>
                <a:sym typeface="Arial"/>
              </a:rPr>
              <a:t>PARTE GENERAL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txBox="1"/>
          <p:nvPr>
            <p:ph type="title"/>
          </p:nvPr>
        </p:nvSpPr>
        <p:spPr>
          <a:xfrm>
            <a:off x="1302588" y="465622"/>
            <a:ext cx="9135374" cy="25899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D1F3C"/>
              </a:buClr>
              <a:buSzPct val="100000"/>
              <a:buFont typeface="Arial"/>
              <a:buNone/>
            </a:pPr>
            <a:r>
              <a:rPr b="1" lang="es-GT" sz="2800">
                <a:solidFill>
                  <a:srgbClr val="0D1F3C"/>
                </a:solidFill>
                <a:latin typeface="Arial"/>
                <a:ea typeface="Arial"/>
                <a:cs typeface="Arial"/>
                <a:sym typeface="Arial"/>
              </a:rPr>
              <a:t>Ejecución presupuestaria por grupo de gasto </a:t>
            </a:r>
            <a:endParaRPr b="1" sz="1800">
              <a:latin typeface="Arial"/>
              <a:ea typeface="Arial"/>
              <a:cs typeface="Arial"/>
              <a:sym typeface="Arial"/>
            </a:endParaRPr>
          </a:p>
        </p:txBody>
      </p:sp>
      <p:sp>
        <p:nvSpPr>
          <p:cNvPr id="100" name="Google Shape;100;p4"/>
          <p:cNvSpPr txBox="1"/>
          <p:nvPr>
            <p:ph idx="1" type="body"/>
          </p:nvPr>
        </p:nvSpPr>
        <p:spPr>
          <a:xfrm>
            <a:off x="291802" y="1808144"/>
            <a:ext cx="5217102" cy="179612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s-GT" sz="2000">
                <a:latin typeface="Arial"/>
                <a:ea typeface="Arial"/>
                <a:cs typeface="Arial"/>
                <a:sym typeface="Arial"/>
              </a:rPr>
              <a:t>Presupuesto </a:t>
            </a:r>
            <a:r>
              <a:rPr b="1" lang="es-GT" sz="2000">
                <a:latin typeface="Arial"/>
                <a:ea typeface="Arial"/>
                <a:cs typeface="Arial"/>
                <a:sym typeface="Arial"/>
              </a:rPr>
              <a:t>asignado</a:t>
            </a:r>
            <a:r>
              <a:rPr lang="es-GT" sz="2000">
                <a:latin typeface="Arial"/>
                <a:ea typeface="Arial"/>
                <a:cs typeface="Arial"/>
                <a:sym typeface="Arial"/>
              </a:rPr>
              <a:t> (Q.5,945)</a:t>
            </a:r>
            <a:endParaRPr/>
          </a:p>
          <a:p>
            <a:pPr indent="-228600" lvl="0" marL="228600" rtl="0" algn="l">
              <a:lnSpc>
                <a:spcPct val="90000"/>
              </a:lnSpc>
              <a:spcBef>
                <a:spcPts val="1000"/>
              </a:spcBef>
              <a:spcAft>
                <a:spcPts val="0"/>
              </a:spcAft>
              <a:buClr>
                <a:schemeClr val="dk1"/>
              </a:buClr>
              <a:buSzPts val="2000"/>
              <a:buChar char="•"/>
            </a:pPr>
            <a:r>
              <a:rPr lang="es-GT" sz="2000">
                <a:latin typeface="Arial"/>
                <a:ea typeface="Arial"/>
                <a:cs typeface="Arial"/>
                <a:sym typeface="Arial"/>
              </a:rPr>
              <a:t>Presupuesto </a:t>
            </a:r>
            <a:r>
              <a:rPr b="1" lang="es-GT" sz="2000">
                <a:latin typeface="Arial"/>
                <a:ea typeface="Arial"/>
                <a:cs typeface="Arial"/>
                <a:sym typeface="Arial"/>
              </a:rPr>
              <a:t>vigente</a:t>
            </a:r>
            <a:r>
              <a:rPr lang="es-GT" sz="2000">
                <a:latin typeface="Arial"/>
                <a:ea typeface="Arial"/>
                <a:cs typeface="Arial"/>
                <a:sym typeface="Arial"/>
              </a:rPr>
              <a:t> (Q.5,945)</a:t>
            </a:r>
            <a:endParaRPr/>
          </a:p>
          <a:p>
            <a:pPr indent="-228600" lvl="0" marL="228600" rtl="0" algn="l">
              <a:lnSpc>
                <a:spcPct val="90000"/>
              </a:lnSpc>
              <a:spcBef>
                <a:spcPts val="1000"/>
              </a:spcBef>
              <a:spcAft>
                <a:spcPts val="0"/>
              </a:spcAft>
              <a:buClr>
                <a:schemeClr val="dk1"/>
              </a:buClr>
              <a:buSzPts val="2000"/>
              <a:buChar char="•"/>
            </a:pPr>
            <a:r>
              <a:rPr lang="es-GT" sz="2000">
                <a:latin typeface="Arial"/>
                <a:ea typeface="Arial"/>
                <a:cs typeface="Arial"/>
                <a:sym typeface="Arial"/>
              </a:rPr>
              <a:t>Presupuesto </a:t>
            </a:r>
            <a:r>
              <a:rPr b="1" lang="es-GT" sz="2000">
                <a:latin typeface="Arial"/>
                <a:ea typeface="Arial"/>
                <a:cs typeface="Arial"/>
                <a:sym typeface="Arial"/>
              </a:rPr>
              <a:t>ejecutado</a:t>
            </a:r>
            <a:r>
              <a:rPr lang="es-GT" sz="2000">
                <a:latin typeface="Arial"/>
                <a:ea typeface="Arial"/>
                <a:cs typeface="Arial"/>
                <a:sym typeface="Arial"/>
              </a:rPr>
              <a:t>(Q.1,785)</a:t>
            </a:r>
            <a:endParaRPr/>
          </a:p>
          <a:p>
            <a:pPr indent="-228600" lvl="0" marL="228600" rtl="0" algn="l">
              <a:lnSpc>
                <a:spcPct val="90000"/>
              </a:lnSpc>
              <a:spcBef>
                <a:spcPts val="1000"/>
              </a:spcBef>
              <a:spcAft>
                <a:spcPts val="0"/>
              </a:spcAft>
              <a:buClr>
                <a:schemeClr val="dk1"/>
              </a:buClr>
              <a:buSzPts val="2000"/>
              <a:buChar char="•"/>
            </a:pPr>
            <a:r>
              <a:rPr b="1" lang="es-GT" sz="2000">
                <a:latin typeface="Arial"/>
                <a:ea typeface="Arial"/>
                <a:cs typeface="Arial"/>
                <a:sym typeface="Arial"/>
              </a:rPr>
              <a:t>Saldo</a:t>
            </a:r>
            <a:r>
              <a:rPr lang="es-GT" sz="2000">
                <a:latin typeface="Arial"/>
                <a:ea typeface="Arial"/>
                <a:cs typeface="Arial"/>
                <a:sym typeface="Arial"/>
              </a:rPr>
              <a:t> por ejecutar (Q4,160.)</a:t>
            </a:r>
            <a:endParaRPr/>
          </a:p>
        </p:txBody>
      </p:sp>
      <p:graphicFrame>
        <p:nvGraphicFramePr>
          <p:cNvPr id="101" name="Google Shape;101;p4"/>
          <p:cNvGraphicFramePr/>
          <p:nvPr/>
        </p:nvGraphicFramePr>
        <p:xfrm>
          <a:off x="4468483" y="1504455"/>
          <a:ext cx="7073660" cy="4542661"/>
        </p:xfrm>
        <a:graphic>
          <a:graphicData uri="http://schemas.openxmlformats.org/drawingml/2006/chart">
            <c:chart r:id="rId3"/>
          </a:graphicData>
        </a:graphic>
      </p:graphicFrame>
      <p:sp>
        <p:nvSpPr>
          <p:cNvPr id="102" name="Google Shape;102;p4"/>
          <p:cNvSpPr txBox="1"/>
          <p:nvPr/>
        </p:nvSpPr>
        <p:spPr>
          <a:xfrm>
            <a:off x="248052" y="3542459"/>
            <a:ext cx="4530982"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GT" sz="1400" u="none" cap="none" strike="noStrike">
                <a:solidFill>
                  <a:schemeClr val="dk1"/>
                </a:solidFill>
                <a:latin typeface="Arial"/>
                <a:ea typeface="Arial"/>
                <a:cs typeface="Arial"/>
                <a:sym typeface="Arial"/>
              </a:rPr>
              <a:t>Grupo 0 	Servicios Personales</a:t>
            </a:r>
            <a:endParaRPr/>
          </a:p>
          <a:p>
            <a:pPr indent="0" lvl="0" marL="0" marR="0" rtl="0" algn="l">
              <a:spcBef>
                <a:spcPts val="0"/>
              </a:spcBef>
              <a:spcAft>
                <a:spcPts val="0"/>
              </a:spcAft>
              <a:buNone/>
            </a:pPr>
            <a:r>
              <a:rPr lang="es-GT" sz="1400">
                <a:solidFill>
                  <a:schemeClr val="dk1"/>
                </a:solidFill>
                <a:latin typeface="Arial"/>
                <a:ea typeface="Arial"/>
                <a:cs typeface="Arial"/>
                <a:sym typeface="Arial"/>
              </a:rPr>
              <a:t>Grupo 1	Servicios no Personales</a:t>
            </a:r>
            <a:endParaRPr/>
          </a:p>
          <a:p>
            <a:pPr indent="0" lvl="0" marL="0" marR="0" rtl="0" algn="l">
              <a:spcBef>
                <a:spcPts val="0"/>
              </a:spcBef>
              <a:spcAft>
                <a:spcPts val="0"/>
              </a:spcAft>
              <a:buNone/>
            </a:pPr>
            <a:r>
              <a:rPr lang="es-GT" sz="1400">
                <a:solidFill>
                  <a:schemeClr val="dk1"/>
                </a:solidFill>
                <a:latin typeface="Arial"/>
                <a:ea typeface="Arial"/>
                <a:cs typeface="Arial"/>
                <a:sym typeface="Arial"/>
              </a:rPr>
              <a:t>Grupo 2	Materiales y Suministros</a:t>
            </a:r>
            <a:endParaRPr/>
          </a:p>
          <a:p>
            <a:pPr indent="0" lvl="0" marL="0" marR="0" rtl="0" algn="l">
              <a:spcBef>
                <a:spcPts val="0"/>
              </a:spcBef>
              <a:spcAft>
                <a:spcPts val="0"/>
              </a:spcAft>
              <a:buNone/>
            </a:pPr>
            <a:r>
              <a:rPr lang="es-GT" sz="1400">
                <a:solidFill>
                  <a:schemeClr val="dk1"/>
                </a:solidFill>
                <a:latin typeface="Arial"/>
                <a:ea typeface="Arial"/>
                <a:cs typeface="Arial"/>
                <a:sym typeface="Arial"/>
              </a:rPr>
              <a:t>Grupo 3 	Propiedad, Planta, Equipo e Intangibles</a:t>
            </a:r>
            <a:endParaRPr/>
          </a:p>
          <a:p>
            <a:pPr indent="0" lvl="0" marL="0" marR="0" rtl="0" algn="l">
              <a:spcBef>
                <a:spcPts val="0"/>
              </a:spcBef>
              <a:spcAft>
                <a:spcPts val="0"/>
              </a:spcAft>
              <a:buNone/>
            </a:pPr>
            <a:r>
              <a:rPr lang="es-GT" sz="1400">
                <a:solidFill>
                  <a:schemeClr val="dk1"/>
                </a:solidFill>
                <a:latin typeface="Arial"/>
                <a:ea typeface="Arial"/>
                <a:cs typeface="Arial"/>
                <a:sym typeface="Arial"/>
              </a:rPr>
              <a:t>Grupo 4	Transferencias Corrientes</a:t>
            </a:r>
            <a:endParaRPr/>
          </a:p>
          <a:p>
            <a:pPr indent="0" lvl="0" marL="0" marR="0" rtl="0" algn="l">
              <a:spcBef>
                <a:spcPts val="0"/>
              </a:spcBef>
              <a:spcAft>
                <a:spcPts val="0"/>
              </a:spcAft>
              <a:buNone/>
            </a:pPr>
            <a:r>
              <a:rPr lang="es-GT" sz="1400">
                <a:solidFill>
                  <a:schemeClr val="dk1"/>
                </a:solidFill>
                <a:latin typeface="Arial"/>
                <a:ea typeface="Arial"/>
                <a:cs typeface="Arial"/>
                <a:sym typeface="Arial"/>
              </a:rPr>
              <a:t>Grupo 5 	Transferencias de Capital</a:t>
            </a:r>
            <a:endParaRPr/>
          </a:p>
          <a:p>
            <a:pPr indent="0" lvl="0" marL="0" marR="0" rtl="0" algn="l">
              <a:spcBef>
                <a:spcPts val="0"/>
              </a:spcBef>
              <a:spcAft>
                <a:spcPts val="0"/>
              </a:spcAft>
              <a:buNone/>
            </a:pPr>
            <a:r>
              <a:rPr lang="es-GT" sz="1400">
                <a:solidFill>
                  <a:schemeClr val="dk1"/>
                </a:solidFill>
                <a:latin typeface="Arial"/>
                <a:ea typeface="Arial"/>
                <a:cs typeface="Arial"/>
                <a:sym typeface="Arial"/>
              </a:rPr>
              <a:t>Grupo 9	Asignaciones Globales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4"/>
          <p:cNvSpPr txBox="1"/>
          <p:nvPr/>
        </p:nvSpPr>
        <p:spPr>
          <a:xfrm>
            <a:off x="1558505" y="946870"/>
            <a:ext cx="9135374" cy="25899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D1F3C"/>
              </a:buClr>
              <a:buSzPts val="1800"/>
              <a:buFont typeface="Arial"/>
              <a:buNone/>
            </a:pPr>
            <a:r>
              <a:rPr b="1" lang="es-GT" sz="1800" u="none">
                <a:solidFill>
                  <a:srgbClr val="0D1F3C"/>
                </a:solidFill>
                <a:latin typeface="Arial"/>
                <a:ea typeface="Arial"/>
                <a:cs typeface="Arial"/>
                <a:sym typeface="Arial"/>
              </a:rPr>
              <a:t>Cifras en millones de Quetzales</a:t>
            </a:r>
            <a:endParaRPr b="1" sz="1050" u="none">
              <a:solidFill>
                <a:srgbClr val="0D1F3C"/>
              </a:solidFill>
              <a:latin typeface="Arial"/>
              <a:ea typeface="Arial"/>
              <a:cs typeface="Arial"/>
              <a:sym typeface="Arial"/>
            </a:endParaRPr>
          </a:p>
        </p:txBody>
      </p:sp>
      <p:sp>
        <p:nvSpPr>
          <p:cNvPr id="104" name="Google Shape;104;p4"/>
          <p:cNvSpPr/>
          <p:nvPr/>
        </p:nvSpPr>
        <p:spPr>
          <a:xfrm>
            <a:off x="114023" y="6022172"/>
            <a:ext cx="6821011" cy="33855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s-GT" sz="1600" u="none" cap="none" strike="noStrike">
                <a:solidFill>
                  <a:schemeClr val="dk1"/>
                </a:solidFill>
                <a:latin typeface="Arial"/>
                <a:ea typeface="Arial"/>
                <a:cs typeface="Arial"/>
                <a:sym typeface="Arial"/>
              </a:rPr>
              <a:t>Fuente: Sistema de Contabilidad Integrada - SICOIN -</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1828800" y="562062"/>
            <a:ext cx="8766495" cy="54708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D1F3C"/>
              </a:buClr>
              <a:buSzPct val="100000"/>
              <a:buFont typeface="Arial"/>
              <a:buNone/>
            </a:pPr>
            <a:r>
              <a:rPr b="1" lang="es-GT" sz="2800">
                <a:solidFill>
                  <a:srgbClr val="0D1F3C"/>
                </a:solidFill>
                <a:latin typeface="Arial"/>
                <a:ea typeface="Arial"/>
                <a:cs typeface="Arial"/>
                <a:sym typeface="Arial"/>
              </a:rPr>
              <a:t>Importancia de la erogación en servicios personales</a:t>
            </a:r>
            <a:endParaRPr b="1" sz="1800">
              <a:latin typeface="Arial"/>
              <a:ea typeface="Arial"/>
              <a:cs typeface="Arial"/>
              <a:sym typeface="Arial"/>
            </a:endParaRPr>
          </a:p>
        </p:txBody>
      </p:sp>
      <p:sp>
        <p:nvSpPr>
          <p:cNvPr id="110" name="Google Shape;110;p5"/>
          <p:cNvSpPr/>
          <p:nvPr/>
        </p:nvSpPr>
        <p:spPr>
          <a:xfrm>
            <a:off x="3658757" y="5340162"/>
            <a:ext cx="6719454" cy="1015663"/>
          </a:xfrm>
          <a:prstGeom prst="rect">
            <a:avLst/>
          </a:prstGeom>
          <a:noFill/>
          <a:ln>
            <a:noFill/>
          </a:ln>
        </p:spPr>
        <p:txBody>
          <a:bodyPr anchorCtr="0" anchor="t" bIns="45700" lIns="91425" spcFirstLastPara="1" rIns="91425" wrap="square" tIns="45700">
            <a:spAutoFit/>
          </a:bodyPr>
          <a:lstStyle/>
          <a:p>
            <a:pPr indent="-342900" lvl="1" marL="800100" marR="0" rtl="0" algn="l">
              <a:spcBef>
                <a:spcPts val="0"/>
              </a:spcBef>
              <a:spcAft>
                <a:spcPts val="0"/>
              </a:spcAft>
              <a:buClr>
                <a:schemeClr val="dk1"/>
              </a:buClr>
              <a:buSzPts val="2000"/>
              <a:buFont typeface="Arial"/>
              <a:buChar char="•"/>
            </a:pPr>
            <a:r>
              <a:rPr b="0" i="0" lang="es-GT" sz="2000" u="none" cap="none" strike="noStrike">
                <a:solidFill>
                  <a:schemeClr val="dk1"/>
                </a:solidFill>
                <a:latin typeface="Arial"/>
                <a:ea typeface="Arial"/>
                <a:cs typeface="Arial"/>
                <a:sym typeface="Arial"/>
              </a:rPr>
              <a:t>Presupuesto </a:t>
            </a:r>
            <a:r>
              <a:rPr b="1" i="0" lang="es-GT" sz="2000" u="none" cap="none" strike="noStrike">
                <a:solidFill>
                  <a:schemeClr val="dk1"/>
                </a:solidFill>
                <a:latin typeface="Arial"/>
                <a:ea typeface="Arial"/>
                <a:cs typeface="Arial"/>
                <a:sym typeface="Arial"/>
              </a:rPr>
              <a:t>vigente</a:t>
            </a:r>
            <a:r>
              <a:rPr b="0" i="0" lang="es-GT" sz="2000" u="none" cap="none" strike="noStrike">
                <a:solidFill>
                  <a:schemeClr val="dk1"/>
                </a:solidFill>
                <a:latin typeface="Arial"/>
                <a:ea typeface="Arial"/>
                <a:cs typeface="Arial"/>
                <a:sym typeface="Arial"/>
              </a:rPr>
              <a:t> (Q.4,197)</a:t>
            </a:r>
            <a:endParaRPr/>
          </a:p>
          <a:p>
            <a:pPr indent="-342900" lvl="1" marL="800100" marR="0" rtl="0" algn="l">
              <a:spcBef>
                <a:spcPts val="0"/>
              </a:spcBef>
              <a:spcAft>
                <a:spcPts val="0"/>
              </a:spcAft>
              <a:buClr>
                <a:schemeClr val="dk1"/>
              </a:buClr>
              <a:buSzPts val="2000"/>
              <a:buFont typeface="Arial"/>
              <a:buChar char="•"/>
            </a:pPr>
            <a:r>
              <a:rPr b="0" i="0" lang="es-GT" sz="2000" u="none" cap="none" strike="noStrike">
                <a:solidFill>
                  <a:schemeClr val="dk1"/>
                </a:solidFill>
                <a:latin typeface="Arial"/>
                <a:ea typeface="Arial"/>
                <a:cs typeface="Arial"/>
                <a:sym typeface="Arial"/>
              </a:rPr>
              <a:t>Presupuesto </a:t>
            </a:r>
            <a:r>
              <a:rPr b="1" i="0" lang="es-GT" sz="2000" u="none" cap="none" strike="noStrike">
                <a:solidFill>
                  <a:schemeClr val="dk1"/>
                </a:solidFill>
                <a:latin typeface="Arial"/>
                <a:ea typeface="Arial"/>
                <a:cs typeface="Arial"/>
                <a:sym typeface="Arial"/>
              </a:rPr>
              <a:t>ejecutado</a:t>
            </a:r>
            <a:r>
              <a:rPr b="0" i="0" lang="es-GT" sz="2000" u="none" cap="none" strike="noStrike">
                <a:solidFill>
                  <a:schemeClr val="dk1"/>
                </a:solidFill>
                <a:latin typeface="Arial"/>
                <a:ea typeface="Arial"/>
                <a:cs typeface="Arial"/>
                <a:sym typeface="Arial"/>
              </a:rPr>
              <a:t> (Q.1,301)</a:t>
            </a:r>
            <a:endParaRPr/>
          </a:p>
          <a:p>
            <a:pPr indent="-342900" lvl="1" marL="800100" marR="0" rtl="0" algn="l">
              <a:spcBef>
                <a:spcPts val="0"/>
              </a:spcBef>
              <a:spcAft>
                <a:spcPts val="0"/>
              </a:spcAft>
              <a:buClr>
                <a:schemeClr val="dk1"/>
              </a:buClr>
              <a:buSzPts val="2000"/>
              <a:buFont typeface="Arial"/>
              <a:buChar char="•"/>
            </a:pPr>
            <a:r>
              <a:rPr b="1" i="0" lang="es-GT" sz="2000" u="none" cap="none" strike="noStrike">
                <a:solidFill>
                  <a:schemeClr val="dk1"/>
                </a:solidFill>
                <a:latin typeface="Arial"/>
                <a:ea typeface="Arial"/>
                <a:cs typeface="Arial"/>
                <a:sym typeface="Arial"/>
              </a:rPr>
              <a:t>Saldo</a:t>
            </a:r>
            <a:r>
              <a:rPr b="0" i="0" lang="es-GT" sz="2000" u="none" cap="none" strike="noStrike">
                <a:solidFill>
                  <a:schemeClr val="dk1"/>
                </a:solidFill>
                <a:latin typeface="Arial"/>
                <a:ea typeface="Arial"/>
                <a:cs typeface="Arial"/>
                <a:sym typeface="Arial"/>
              </a:rPr>
              <a:t> por ejecutar (Q.2,896)</a:t>
            </a:r>
            <a:endParaRPr/>
          </a:p>
        </p:txBody>
      </p:sp>
      <p:graphicFrame>
        <p:nvGraphicFramePr>
          <p:cNvPr id="111" name="Google Shape;111;p5"/>
          <p:cNvGraphicFramePr/>
          <p:nvPr/>
        </p:nvGraphicFramePr>
        <p:xfrm>
          <a:off x="2268597" y="1601000"/>
          <a:ext cx="8109614" cy="3480164"/>
        </p:xfrm>
        <a:graphic>
          <a:graphicData uri="http://schemas.openxmlformats.org/drawingml/2006/chart">
            <c:chart r:id="rId3"/>
          </a:graphicData>
        </a:graphic>
      </p:graphicFrame>
      <p:sp>
        <p:nvSpPr>
          <p:cNvPr id="112" name="Google Shape;112;p5"/>
          <p:cNvSpPr/>
          <p:nvPr/>
        </p:nvSpPr>
        <p:spPr>
          <a:xfrm>
            <a:off x="823287" y="5847993"/>
            <a:ext cx="2513945" cy="33855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s-GT" sz="1600" u="none" cap="none" strike="noStrike">
                <a:solidFill>
                  <a:schemeClr val="dk1"/>
                </a:solidFill>
                <a:latin typeface="Arial"/>
                <a:ea typeface="Arial"/>
                <a:cs typeface="Arial"/>
                <a:sym typeface="Arial"/>
              </a:rPr>
              <a:t>Fuente: SICOIN</a:t>
            </a:r>
            <a:endParaRPr b="0" i="0" sz="1600" u="none" cap="none" strike="noStrike">
              <a:solidFill>
                <a:schemeClr val="dk1"/>
              </a:solidFill>
              <a:latin typeface="Arial"/>
              <a:ea typeface="Arial"/>
              <a:cs typeface="Arial"/>
              <a:sym typeface="Arial"/>
            </a:endParaRPr>
          </a:p>
        </p:txBody>
      </p:sp>
      <p:sp>
        <p:nvSpPr>
          <p:cNvPr id="113" name="Google Shape;113;p5"/>
          <p:cNvSpPr txBox="1"/>
          <p:nvPr/>
        </p:nvSpPr>
        <p:spPr>
          <a:xfrm>
            <a:off x="1602422" y="1342002"/>
            <a:ext cx="9135374" cy="25899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D1F3C"/>
              </a:buClr>
              <a:buSzPts val="1800"/>
              <a:buFont typeface="Arial"/>
              <a:buNone/>
            </a:pPr>
            <a:r>
              <a:rPr b="1" lang="es-GT" sz="1800">
                <a:solidFill>
                  <a:srgbClr val="0D1F3C"/>
                </a:solidFill>
                <a:latin typeface="Arial"/>
                <a:ea typeface="Arial"/>
                <a:cs typeface="Arial"/>
                <a:sym typeface="Arial"/>
              </a:rPr>
              <a:t>Cifras en millones de Quetzales</a:t>
            </a:r>
            <a:endParaRPr b="1" sz="1050">
              <a:solidFill>
                <a:srgbClr val="0D1F3C"/>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6"/>
          <p:cNvSpPr txBox="1"/>
          <p:nvPr>
            <p:ph type="title"/>
          </p:nvPr>
        </p:nvSpPr>
        <p:spPr>
          <a:xfrm>
            <a:off x="1845042" y="171298"/>
            <a:ext cx="8816829" cy="85567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D1F3C"/>
              </a:buClr>
              <a:buSzPct val="100000"/>
              <a:buFont typeface="Montserrat"/>
              <a:buNone/>
            </a:pPr>
            <a:br>
              <a:rPr lang="es-GT" sz="3100"/>
            </a:br>
            <a:br>
              <a:rPr lang="es-GT" sz="3100"/>
            </a:br>
            <a:br>
              <a:rPr lang="es-GT" sz="3100"/>
            </a:br>
            <a:r>
              <a:rPr lang="es-GT" sz="3100">
                <a:latin typeface="Arial"/>
                <a:ea typeface="Arial"/>
                <a:cs typeface="Arial"/>
                <a:sym typeface="Arial"/>
              </a:rPr>
              <a:t>Ejecución presupuestaria de la inversión</a:t>
            </a:r>
            <a:br>
              <a:rPr lang="es-GT" sz="2700">
                <a:latin typeface="Arial"/>
                <a:ea typeface="Arial"/>
                <a:cs typeface="Arial"/>
                <a:sym typeface="Arial"/>
              </a:rPr>
            </a:br>
            <a:br>
              <a:rPr lang="es-GT">
                <a:latin typeface="Arial"/>
                <a:ea typeface="Arial"/>
                <a:cs typeface="Arial"/>
                <a:sym typeface="Arial"/>
              </a:rPr>
            </a:br>
            <a:endParaRPr b="1" sz="2200">
              <a:latin typeface="Arial"/>
              <a:ea typeface="Arial"/>
              <a:cs typeface="Arial"/>
              <a:sym typeface="Arial"/>
            </a:endParaRPr>
          </a:p>
        </p:txBody>
      </p:sp>
      <p:sp>
        <p:nvSpPr>
          <p:cNvPr id="119" name="Google Shape;119;p6"/>
          <p:cNvSpPr txBox="1"/>
          <p:nvPr/>
        </p:nvSpPr>
        <p:spPr>
          <a:xfrm>
            <a:off x="3618411" y="4985556"/>
            <a:ext cx="5808169" cy="152435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t/>
            </a:r>
            <a:endParaRPr b="1" sz="2000">
              <a:solidFill>
                <a:schemeClr val="dk1"/>
              </a:solidFill>
              <a:latin typeface="Montserrat"/>
              <a:ea typeface="Montserrat"/>
              <a:cs typeface="Montserrat"/>
              <a:sym typeface="Montserrat"/>
            </a:endParaRPr>
          </a:p>
          <a:p>
            <a:pPr indent="-228600" lvl="1" marL="685800" marR="0" rtl="0" algn="l">
              <a:lnSpc>
                <a:spcPct val="90000"/>
              </a:lnSpc>
              <a:spcBef>
                <a:spcPts val="500"/>
              </a:spcBef>
              <a:spcAft>
                <a:spcPts val="0"/>
              </a:spcAft>
              <a:buClr>
                <a:schemeClr val="dk1"/>
              </a:buClr>
              <a:buSzPts val="2000"/>
              <a:buFont typeface="Arial"/>
              <a:buChar char="•"/>
            </a:pPr>
            <a:r>
              <a:rPr b="0" i="0" lang="es-GT" sz="2000" u="none" cap="none" strike="noStrike">
                <a:solidFill>
                  <a:schemeClr val="dk1"/>
                </a:solidFill>
                <a:latin typeface="Arial"/>
                <a:ea typeface="Arial"/>
                <a:cs typeface="Arial"/>
                <a:sym typeface="Arial"/>
              </a:rPr>
              <a:t>Presupuesto </a:t>
            </a:r>
            <a:r>
              <a:rPr b="1" i="0" lang="es-GT" sz="2000" u="none" cap="none" strike="noStrike">
                <a:solidFill>
                  <a:schemeClr val="dk1"/>
                </a:solidFill>
                <a:latin typeface="Arial"/>
                <a:ea typeface="Arial"/>
                <a:cs typeface="Arial"/>
                <a:sym typeface="Arial"/>
              </a:rPr>
              <a:t>vigente</a:t>
            </a:r>
            <a:r>
              <a:rPr b="0" i="0" lang="es-GT" sz="2000" u="none" cap="none" strike="noStrike">
                <a:solidFill>
                  <a:schemeClr val="dk1"/>
                </a:solidFill>
                <a:latin typeface="Arial"/>
                <a:ea typeface="Arial"/>
                <a:cs typeface="Arial"/>
                <a:sym typeface="Arial"/>
              </a:rPr>
              <a:t> (Q.267)</a:t>
            </a:r>
            <a:endParaRPr/>
          </a:p>
          <a:p>
            <a:pPr indent="-228600" lvl="1" marL="685800" marR="0" rtl="0" algn="l">
              <a:lnSpc>
                <a:spcPct val="90000"/>
              </a:lnSpc>
              <a:spcBef>
                <a:spcPts val="500"/>
              </a:spcBef>
              <a:spcAft>
                <a:spcPts val="0"/>
              </a:spcAft>
              <a:buClr>
                <a:schemeClr val="dk1"/>
              </a:buClr>
              <a:buSzPts val="2000"/>
              <a:buFont typeface="Arial"/>
              <a:buChar char="•"/>
            </a:pPr>
            <a:r>
              <a:rPr b="0" i="0" lang="es-GT" sz="2000" u="none" cap="none" strike="noStrike">
                <a:solidFill>
                  <a:schemeClr val="dk1"/>
                </a:solidFill>
                <a:latin typeface="Arial"/>
                <a:ea typeface="Arial"/>
                <a:cs typeface="Arial"/>
                <a:sym typeface="Arial"/>
              </a:rPr>
              <a:t>Presupuesto </a:t>
            </a:r>
            <a:r>
              <a:rPr b="1" i="0" lang="es-GT" sz="2000" u="none" cap="none" strike="noStrike">
                <a:solidFill>
                  <a:schemeClr val="dk1"/>
                </a:solidFill>
                <a:latin typeface="Arial"/>
                <a:ea typeface="Arial"/>
                <a:cs typeface="Arial"/>
                <a:sym typeface="Arial"/>
              </a:rPr>
              <a:t>ejecutado</a:t>
            </a:r>
            <a:r>
              <a:rPr b="0" i="0" lang="es-GT" sz="2000" u="none" cap="none" strike="noStrike">
                <a:solidFill>
                  <a:schemeClr val="dk1"/>
                </a:solidFill>
                <a:latin typeface="Arial"/>
                <a:ea typeface="Arial"/>
                <a:cs typeface="Arial"/>
                <a:sym typeface="Arial"/>
              </a:rPr>
              <a:t> (Q.16)</a:t>
            </a:r>
            <a:endParaRPr/>
          </a:p>
          <a:p>
            <a:pPr indent="-228600" lvl="1" marL="685800" marR="0" rtl="0" algn="l">
              <a:lnSpc>
                <a:spcPct val="90000"/>
              </a:lnSpc>
              <a:spcBef>
                <a:spcPts val="500"/>
              </a:spcBef>
              <a:spcAft>
                <a:spcPts val="0"/>
              </a:spcAft>
              <a:buClr>
                <a:schemeClr val="dk1"/>
              </a:buClr>
              <a:buSzPts val="2000"/>
              <a:buFont typeface="Arial"/>
              <a:buChar char="•"/>
            </a:pPr>
            <a:r>
              <a:rPr b="1" i="0" lang="es-GT" sz="2000" u="none" cap="none" strike="noStrike">
                <a:solidFill>
                  <a:schemeClr val="dk1"/>
                </a:solidFill>
                <a:latin typeface="Arial"/>
                <a:ea typeface="Arial"/>
                <a:cs typeface="Arial"/>
                <a:sym typeface="Arial"/>
              </a:rPr>
              <a:t>Saldo</a:t>
            </a:r>
            <a:r>
              <a:rPr b="0" i="0" lang="es-GT" sz="2000" u="none" cap="none" strike="noStrike">
                <a:solidFill>
                  <a:schemeClr val="dk1"/>
                </a:solidFill>
                <a:latin typeface="Arial"/>
                <a:ea typeface="Arial"/>
                <a:cs typeface="Arial"/>
                <a:sym typeface="Arial"/>
              </a:rPr>
              <a:t> por ejecutar (Q.251)</a:t>
            </a:r>
            <a:endParaRPr/>
          </a:p>
        </p:txBody>
      </p:sp>
      <p:graphicFrame>
        <p:nvGraphicFramePr>
          <p:cNvPr id="120" name="Google Shape;120;p6"/>
          <p:cNvGraphicFramePr/>
          <p:nvPr/>
        </p:nvGraphicFramePr>
        <p:xfrm>
          <a:off x="1879953" y="1293754"/>
          <a:ext cx="8747005" cy="3971613"/>
        </p:xfrm>
        <a:graphic>
          <a:graphicData uri="http://schemas.openxmlformats.org/drawingml/2006/chart">
            <c:chart r:id="rId3"/>
          </a:graphicData>
        </a:graphic>
      </p:graphicFrame>
      <p:sp>
        <p:nvSpPr>
          <p:cNvPr id="121" name="Google Shape;121;p6"/>
          <p:cNvSpPr/>
          <p:nvPr/>
        </p:nvSpPr>
        <p:spPr>
          <a:xfrm>
            <a:off x="571827" y="5831456"/>
            <a:ext cx="2513945" cy="33855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s-GT" sz="1600" u="none" cap="none" strike="noStrike">
                <a:solidFill>
                  <a:schemeClr val="dk1"/>
                </a:solidFill>
                <a:latin typeface="Arial"/>
                <a:ea typeface="Arial"/>
                <a:cs typeface="Arial"/>
                <a:sym typeface="Arial"/>
              </a:rPr>
              <a:t>Fuente: SICOIN</a:t>
            </a:r>
            <a:endParaRPr b="0" i="0" sz="1600" u="none" cap="none" strike="noStrike">
              <a:solidFill>
                <a:schemeClr val="dk1"/>
              </a:solidFill>
              <a:latin typeface="Arial"/>
              <a:ea typeface="Arial"/>
              <a:cs typeface="Arial"/>
              <a:sym typeface="Arial"/>
            </a:endParaRPr>
          </a:p>
        </p:txBody>
      </p:sp>
      <p:sp>
        <p:nvSpPr>
          <p:cNvPr id="122" name="Google Shape;122;p6"/>
          <p:cNvSpPr txBox="1"/>
          <p:nvPr/>
        </p:nvSpPr>
        <p:spPr>
          <a:xfrm>
            <a:off x="1618890" y="1314567"/>
            <a:ext cx="9135374" cy="25899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D1F3C"/>
              </a:buClr>
              <a:buSzPts val="1800"/>
              <a:buFont typeface="Arial"/>
              <a:buNone/>
            </a:pPr>
            <a:r>
              <a:rPr b="1" lang="es-GT" sz="1800">
                <a:solidFill>
                  <a:srgbClr val="0D1F3C"/>
                </a:solidFill>
                <a:latin typeface="Arial"/>
                <a:ea typeface="Arial"/>
                <a:cs typeface="Arial"/>
                <a:sym typeface="Arial"/>
              </a:rPr>
              <a:t>Cifras en millones de Quetzales</a:t>
            </a:r>
            <a:endParaRPr b="1" sz="1050">
              <a:solidFill>
                <a:srgbClr val="0D1F3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1853967" y="490756"/>
            <a:ext cx="8749717" cy="61839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D1F3C"/>
              </a:buClr>
              <a:buSzPts val="2800"/>
              <a:buFont typeface="Arial"/>
              <a:buNone/>
            </a:pPr>
            <a:br>
              <a:rPr b="1" lang="es-GT" sz="2800">
                <a:solidFill>
                  <a:srgbClr val="0D1F3C"/>
                </a:solidFill>
                <a:latin typeface="Arial"/>
                <a:ea typeface="Arial"/>
                <a:cs typeface="Arial"/>
                <a:sym typeface="Arial"/>
              </a:rPr>
            </a:br>
            <a:r>
              <a:rPr b="1" lang="es-GT" sz="2800">
                <a:solidFill>
                  <a:srgbClr val="0D1F3C"/>
                </a:solidFill>
                <a:latin typeface="Arial"/>
                <a:ea typeface="Arial"/>
                <a:cs typeface="Arial"/>
                <a:sym typeface="Arial"/>
              </a:rPr>
              <a:t>Ejecución </a:t>
            </a:r>
            <a:r>
              <a:rPr lang="es-GT" sz="2800">
                <a:latin typeface="Arial"/>
                <a:ea typeface="Arial"/>
                <a:cs typeface="Arial"/>
                <a:sym typeface="Arial"/>
              </a:rPr>
              <a:t>p</a:t>
            </a:r>
            <a:r>
              <a:rPr b="1" lang="es-GT" sz="2800">
                <a:solidFill>
                  <a:srgbClr val="0D1F3C"/>
                </a:solidFill>
                <a:latin typeface="Arial"/>
                <a:ea typeface="Arial"/>
                <a:cs typeface="Arial"/>
                <a:sym typeface="Arial"/>
              </a:rPr>
              <a:t>resupuestaria por </a:t>
            </a:r>
            <a:br>
              <a:rPr b="1" lang="es-GT" sz="2800">
                <a:solidFill>
                  <a:srgbClr val="0D1F3C"/>
                </a:solidFill>
                <a:latin typeface="Arial"/>
                <a:ea typeface="Arial"/>
                <a:cs typeface="Arial"/>
                <a:sym typeface="Arial"/>
              </a:rPr>
            </a:br>
            <a:r>
              <a:rPr b="1" lang="es-GT" sz="2800">
                <a:solidFill>
                  <a:srgbClr val="0D1F3C"/>
                </a:solidFill>
                <a:latin typeface="Arial"/>
                <a:ea typeface="Arial"/>
                <a:cs typeface="Arial"/>
                <a:sym typeface="Arial"/>
              </a:rPr>
              <a:t>principales finalidades</a:t>
            </a:r>
            <a:br>
              <a:rPr b="1" lang="es-GT" sz="2800">
                <a:solidFill>
                  <a:srgbClr val="0D1F3C"/>
                </a:solidFill>
                <a:latin typeface="Arial"/>
                <a:ea typeface="Arial"/>
                <a:cs typeface="Arial"/>
                <a:sym typeface="Arial"/>
              </a:rPr>
            </a:br>
            <a:endParaRPr b="1" sz="2800">
              <a:highlight>
                <a:srgbClr val="FFFF00"/>
              </a:highlight>
              <a:latin typeface="Arial"/>
              <a:ea typeface="Arial"/>
              <a:cs typeface="Arial"/>
              <a:sym typeface="Arial"/>
            </a:endParaRPr>
          </a:p>
        </p:txBody>
      </p:sp>
      <p:sp>
        <p:nvSpPr>
          <p:cNvPr id="128" name="Google Shape;128;p7"/>
          <p:cNvSpPr txBox="1"/>
          <p:nvPr/>
        </p:nvSpPr>
        <p:spPr>
          <a:xfrm>
            <a:off x="3415016" y="5300671"/>
            <a:ext cx="6030686" cy="1400124"/>
          </a:xfrm>
          <a:prstGeom prst="rect">
            <a:avLst/>
          </a:prstGeom>
          <a:noFill/>
          <a:ln>
            <a:noFill/>
          </a:ln>
        </p:spPr>
        <p:txBody>
          <a:bodyPr anchorCtr="0" anchor="t" bIns="45700" lIns="91425" spcFirstLastPara="1" rIns="91425" wrap="square" tIns="45700">
            <a:normAutofit/>
          </a:bodyPr>
          <a:lstStyle/>
          <a:p>
            <a:pPr indent="-228600" lvl="1" marL="685800" marR="0" rtl="0" algn="l">
              <a:lnSpc>
                <a:spcPct val="90000"/>
              </a:lnSpc>
              <a:spcBef>
                <a:spcPts val="0"/>
              </a:spcBef>
              <a:spcAft>
                <a:spcPts val="0"/>
              </a:spcAft>
              <a:buClr>
                <a:schemeClr val="dk1"/>
              </a:buClr>
              <a:buSzPts val="2000"/>
              <a:buFont typeface="Arial"/>
              <a:buChar char="•"/>
            </a:pPr>
            <a:r>
              <a:rPr b="0" i="0" lang="es-GT" sz="2000" u="none" cap="none" strike="noStrike">
                <a:solidFill>
                  <a:schemeClr val="dk1"/>
                </a:solidFill>
                <a:latin typeface="Arial"/>
                <a:ea typeface="Arial"/>
                <a:cs typeface="Arial"/>
                <a:sym typeface="Arial"/>
              </a:rPr>
              <a:t>Presupuesto </a:t>
            </a:r>
            <a:r>
              <a:rPr b="1" i="0" lang="es-GT" sz="2000" u="none" cap="none" strike="noStrike">
                <a:solidFill>
                  <a:schemeClr val="dk1"/>
                </a:solidFill>
                <a:latin typeface="Arial"/>
                <a:ea typeface="Arial"/>
                <a:cs typeface="Arial"/>
                <a:sym typeface="Arial"/>
              </a:rPr>
              <a:t>vigente</a:t>
            </a:r>
            <a:r>
              <a:rPr b="0" i="0" lang="es-GT" sz="2000" u="none" cap="none" strike="noStrike">
                <a:solidFill>
                  <a:schemeClr val="dk1"/>
                </a:solidFill>
                <a:latin typeface="Arial"/>
                <a:ea typeface="Arial"/>
                <a:cs typeface="Arial"/>
                <a:sym typeface="Arial"/>
              </a:rPr>
              <a:t> (Q.5,945)</a:t>
            </a:r>
            <a:endParaRPr/>
          </a:p>
          <a:p>
            <a:pPr indent="-228600" lvl="1" marL="685800" marR="0" rtl="0" algn="l">
              <a:lnSpc>
                <a:spcPct val="90000"/>
              </a:lnSpc>
              <a:spcBef>
                <a:spcPts val="500"/>
              </a:spcBef>
              <a:spcAft>
                <a:spcPts val="0"/>
              </a:spcAft>
              <a:buClr>
                <a:schemeClr val="dk1"/>
              </a:buClr>
              <a:buSzPts val="2000"/>
              <a:buFont typeface="Arial"/>
              <a:buChar char="•"/>
            </a:pPr>
            <a:r>
              <a:rPr b="0" i="0" lang="es-GT" sz="2000" u="none" cap="none" strike="noStrike">
                <a:solidFill>
                  <a:schemeClr val="dk1"/>
                </a:solidFill>
                <a:latin typeface="Arial"/>
                <a:ea typeface="Arial"/>
                <a:cs typeface="Arial"/>
                <a:sym typeface="Arial"/>
              </a:rPr>
              <a:t>Presupuesto </a:t>
            </a:r>
            <a:r>
              <a:rPr b="1" i="0" lang="es-GT" sz="2000" u="none" cap="none" strike="noStrike">
                <a:solidFill>
                  <a:schemeClr val="dk1"/>
                </a:solidFill>
                <a:latin typeface="Arial"/>
                <a:ea typeface="Arial"/>
                <a:cs typeface="Arial"/>
                <a:sym typeface="Arial"/>
              </a:rPr>
              <a:t>ejecutado</a:t>
            </a:r>
            <a:r>
              <a:rPr b="0" i="0" lang="es-GT" sz="2000" u="none" cap="none" strike="noStrike">
                <a:solidFill>
                  <a:schemeClr val="dk1"/>
                </a:solidFill>
                <a:latin typeface="Arial"/>
                <a:ea typeface="Arial"/>
                <a:cs typeface="Arial"/>
                <a:sym typeface="Arial"/>
              </a:rPr>
              <a:t> (Q.1,785)</a:t>
            </a:r>
            <a:endParaRPr/>
          </a:p>
          <a:p>
            <a:pPr indent="-228600" lvl="1" marL="685800" marR="0" rtl="0" algn="l">
              <a:lnSpc>
                <a:spcPct val="90000"/>
              </a:lnSpc>
              <a:spcBef>
                <a:spcPts val="500"/>
              </a:spcBef>
              <a:spcAft>
                <a:spcPts val="0"/>
              </a:spcAft>
              <a:buClr>
                <a:schemeClr val="dk1"/>
              </a:buClr>
              <a:buSzPts val="2000"/>
              <a:buFont typeface="Arial"/>
              <a:buChar char="•"/>
            </a:pPr>
            <a:r>
              <a:rPr b="1" i="0" lang="es-GT" sz="2000" u="none" cap="none" strike="noStrike">
                <a:solidFill>
                  <a:schemeClr val="dk1"/>
                </a:solidFill>
                <a:latin typeface="Arial"/>
                <a:ea typeface="Arial"/>
                <a:cs typeface="Arial"/>
                <a:sym typeface="Arial"/>
              </a:rPr>
              <a:t>Saldo</a:t>
            </a:r>
            <a:r>
              <a:rPr b="0" i="0" lang="es-GT" sz="2000" u="none" cap="none" strike="noStrike">
                <a:solidFill>
                  <a:schemeClr val="dk1"/>
                </a:solidFill>
                <a:latin typeface="Arial"/>
                <a:ea typeface="Arial"/>
                <a:cs typeface="Arial"/>
                <a:sym typeface="Arial"/>
              </a:rPr>
              <a:t> por ejecutar (Q.4,160)</a:t>
            </a:r>
            <a:endParaRPr/>
          </a:p>
        </p:txBody>
      </p:sp>
      <p:graphicFrame>
        <p:nvGraphicFramePr>
          <p:cNvPr id="129" name="Google Shape;129;p7"/>
          <p:cNvGraphicFramePr/>
          <p:nvPr/>
        </p:nvGraphicFramePr>
        <p:xfrm>
          <a:off x="1670276" y="1533199"/>
          <a:ext cx="9005158" cy="3715308"/>
        </p:xfrm>
        <a:graphic>
          <a:graphicData uri="http://schemas.openxmlformats.org/drawingml/2006/chart">
            <c:chart r:id="rId3"/>
          </a:graphicData>
        </a:graphic>
      </p:graphicFrame>
      <p:sp>
        <p:nvSpPr>
          <p:cNvPr id="130" name="Google Shape;130;p7"/>
          <p:cNvSpPr/>
          <p:nvPr/>
        </p:nvSpPr>
        <p:spPr>
          <a:xfrm>
            <a:off x="571827" y="5831456"/>
            <a:ext cx="2513945" cy="33855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s-GT" sz="1600" u="none" cap="none" strike="noStrike">
                <a:solidFill>
                  <a:schemeClr val="dk1"/>
                </a:solidFill>
                <a:latin typeface="Arial"/>
                <a:ea typeface="Arial"/>
                <a:cs typeface="Arial"/>
                <a:sym typeface="Arial"/>
              </a:rPr>
              <a:t>Fuente: SICOIN</a:t>
            </a:r>
            <a:endParaRPr b="0" i="0" sz="1600" u="none" cap="none" strike="noStrike">
              <a:solidFill>
                <a:schemeClr val="dk1"/>
              </a:solidFill>
              <a:latin typeface="Arial"/>
              <a:ea typeface="Arial"/>
              <a:cs typeface="Arial"/>
              <a:sym typeface="Arial"/>
            </a:endParaRPr>
          </a:p>
        </p:txBody>
      </p:sp>
      <p:sp>
        <p:nvSpPr>
          <p:cNvPr id="131" name="Google Shape;131;p7"/>
          <p:cNvSpPr txBox="1"/>
          <p:nvPr/>
        </p:nvSpPr>
        <p:spPr>
          <a:xfrm>
            <a:off x="1738776" y="1274201"/>
            <a:ext cx="9135374" cy="25899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D1F3C"/>
              </a:buClr>
              <a:buSzPts val="1800"/>
              <a:buFont typeface="Arial"/>
              <a:buNone/>
            </a:pPr>
            <a:r>
              <a:rPr b="1" lang="es-GT" sz="1800">
                <a:solidFill>
                  <a:srgbClr val="0D1F3C"/>
                </a:solidFill>
                <a:latin typeface="Arial"/>
                <a:ea typeface="Arial"/>
                <a:cs typeface="Arial"/>
                <a:sym typeface="Arial"/>
              </a:rPr>
              <a:t>Cifras en millones de Quetzales</a:t>
            </a:r>
            <a:endParaRPr b="1" sz="1050">
              <a:solidFill>
                <a:srgbClr val="0D1F3C"/>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nvSpPr>
        <p:spPr>
          <a:xfrm>
            <a:off x="1791350" y="659827"/>
            <a:ext cx="8889825" cy="7599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lang="es-GT" sz="2800">
                <a:solidFill>
                  <a:schemeClr val="dk1"/>
                </a:solidFill>
                <a:latin typeface="Arial"/>
                <a:ea typeface="Arial"/>
                <a:cs typeface="Arial"/>
                <a:sym typeface="Arial"/>
              </a:rPr>
              <a:t>Ejecución presupuestaria por ubicación geográfica</a:t>
            </a:r>
            <a:br>
              <a:rPr b="1" lang="es-GT" sz="2800">
                <a:solidFill>
                  <a:schemeClr val="dk1"/>
                </a:solidFill>
                <a:latin typeface="Montserrat"/>
                <a:ea typeface="Montserrat"/>
                <a:cs typeface="Montserrat"/>
                <a:sym typeface="Montserrat"/>
              </a:rPr>
            </a:br>
            <a:endParaRPr b="1" sz="2800">
              <a:solidFill>
                <a:schemeClr val="dk1"/>
              </a:solidFill>
              <a:latin typeface="Montserrat"/>
              <a:ea typeface="Montserrat"/>
              <a:cs typeface="Montserrat"/>
              <a:sym typeface="Montserrat"/>
            </a:endParaRPr>
          </a:p>
        </p:txBody>
      </p:sp>
      <p:sp>
        <p:nvSpPr>
          <p:cNvPr id="137" name="Google Shape;137;p8"/>
          <p:cNvSpPr txBox="1"/>
          <p:nvPr/>
        </p:nvSpPr>
        <p:spPr>
          <a:xfrm>
            <a:off x="4161638" y="2099405"/>
            <a:ext cx="2993472" cy="3481414"/>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2400"/>
              <a:buFont typeface="Arial"/>
              <a:buNone/>
            </a:pPr>
            <a:r>
              <a:t/>
            </a:r>
            <a:endParaRPr sz="2400">
              <a:solidFill>
                <a:schemeClr val="dk1"/>
              </a:solidFill>
              <a:latin typeface="Montserrat"/>
              <a:ea typeface="Montserrat"/>
              <a:cs typeface="Montserrat"/>
              <a:sym typeface="Montserrat"/>
            </a:endParaRPr>
          </a:p>
        </p:txBody>
      </p:sp>
      <p:sp>
        <p:nvSpPr>
          <p:cNvPr id="138" name="Google Shape;138;p8"/>
          <p:cNvSpPr txBox="1"/>
          <p:nvPr/>
        </p:nvSpPr>
        <p:spPr>
          <a:xfrm>
            <a:off x="1791350" y="1419778"/>
            <a:ext cx="4550413" cy="440120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400050" lvl="0" marL="400050" marR="0" rtl="0" algn="just">
              <a:spcBef>
                <a:spcPts val="0"/>
              </a:spcBef>
              <a:spcAft>
                <a:spcPts val="0"/>
              </a:spcAft>
              <a:buClr>
                <a:schemeClr val="dk1"/>
              </a:buClr>
              <a:buSzPts val="1400"/>
              <a:buFont typeface="Arial"/>
              <a:buAutoNum type="romanUcPeriod"/>
            </a:pPr>
            <a:r>
              <a:rPr lang="es-GT" sz="1400">
                <a:solidFill>
                  <a:schemeClr val="dk1"/>
                </a:solidFill>
                <a:latin typeface="Arial"/>
                <a:ea typeface="Arial"/>
                <a:cs typeface="Arial"/>
                <a:sym typeface="Arial"/>
              </a:rPr>
              <a:t>Región Metropolitana: Guatemala</a:t>
            </a:r>
            <a:endParaRPr/>
          </a:p>
          <a:p>
            <a:pPr indent="-311150" lvl="0" marL="400050" marR="0" rtl="0" algn="just">
              <a:spcBef>
                <a:spcPts val="0"/>
              </a:spcBef>
              <a:spcAft>
                <a:spcPts val="0"/>
              </a:spcAft>
              <a:buClr>
                <a:schemeClr val="dk1"/>
              </a:buClr>
              <a:buSzPts val="1400"/>
              <a:buFont typeface="Calibri"/>
              <a:buNone/>
            </a:pPr>
            <a:r>
              <a:t/>
            </a:r>
            <a:endParaRPr sz="1400">
              <a:solidFill>
                <a:schemeClr val="dk1"/>
              </a:solidFill>
              <a:latin typeface="Arial"/>
              <a:ea typeface="Arial"/>
              <a:cs typeface="Arial"/>
              <a:sym typeface="Arial"/>
            </a:endParaRPr>
          </a:p>
          <a:p>
            <a:pPr indent="-400050" lvl="0" marL="400050" marR="0" rtl="0" algn="just">
              <a:spcBef>
                <a:spcPts val="0"/>
              </a:spcBef>
              <a:spcAft>
                <a:spcPts val="0"/>
              </a:spcAft>
              <a:buClr>
                <a:schemeClr val="dk1"/>
              </a:buClr>
              <a:buSzPts val="1400"/>
              <a:buFont typeface="Arial"/>
              <a:buAutoNum type="romanUcPeriod"/>
            </a:pPr>
            <a:r>
              <a:rPr lang="es-GT" sz="1400">
                <a:solidFill>
                  <a:schemeClr val="dk1"/>
                </a:solidFill>
                <a:latin typeface="Arial"/>
                <a:ea typeface="Arial"/>
                <a:cs typeface="Arial"/>
                <a:sym typeface="Arial"/>
              </a:rPr>
              <a:t>Región Norte: Alta Verapaz y Baja Verapaz</a:t>
            </a:r>
            <a:endParaRPr/>
          </a:p>
          <a:p>
            <a:pPr indent="-311150" lvl="0" marL="400050" marR="0" rtl="0" algn="just">
              <a:spcBef>
                <a:spcPts val="0"/>
              </a:spcBef>
              <a:spcAft>
                <a:spcPts val="0"/>
              </a:spcAft>
              <a:buClr>
                <a:schemeClr val="dk1"/>
              </a:buClr>
              <a:buSzPts val="1400"/>
              <a:buFont typeface="Calibri"/>
              <a:buNone/>
            </a:pPr>
            <a:r>
              <a:t/>
            </a:r>
            <a:endParaRPr sz="1400">
              <a:solidFill>
                <a:schemeClr val="dk1"/>
              </a:solidFill>
              <a:latin typeface="Arial"/>
              <a:ea typeface="Arial"/>
              <a:cs typeface="Arial"/>
              <a:sym typeface="Arial"/>
            </a:endParaRPr>
          </a:p>
          <a:p>
            <a:pPr indent="-400050" lvl="0" marL="400050" marR="0" rtl="0" algn="just">
              <a:spcBef>
                <a:spcPts val="0"/>
              </a:spcBef>
              <a:spcAft>
                <a:spcPts val="0"/>
              </a:spcAft>
              <a:buClr>
                <a:schemeClr val="dk1"/>
              </a:buClr>
              <a:buSzPts val="1400"/>
              <a:buFont typeface="Arial"/>
              <a:buAutoNum type="romanUcPeriod"/>
            </a:pPr>
            <a:r>
              <a:rPr lang="es-GT" sz="1400">
                <a:solidFill>
                  <a:schemeClr val="dk1"/>
                </a:solidFill>
                <a:latin typeface="Arial"/>
                <a:ea typeface="Arial"/>
                <a:cs typeface="Arial"/>
                <a:sym typeface="Arial"/>
              </a:rPr>
              <a:t>Región Nororiente: Izabal, Chiquimula, Zacapa y El Progreso</a:t>
            </a:r>
            <a:endParaRPr/>
          </a:p>
          <a:p>
            <a:pPr indent="-311150" lvl="0" marL="400050" marR="0" rtl="0" algn="just">
              <a:spcBef>
                <a:spcPts val="0"/>
              </a:spcBef>
              <a:spcAft>
                <a:spcPts val="0"/>
              </a:spcAft>
              <a:buClr>
                <a:schemeClr val="dk1"/>
              </a:buClr>
              <a:buSzPts val="1400"/>
              <a:buFont typeface="Calibri"/>
              <a:buNone/>
            </a:pPr>
            <a:r>
              <a:t/>
            </a:r>
            <a:endParaRPr sz="1400">
              <a:solidFill>
                <a:schemeClr val="dk1"/>
              </a:solidFill>
              <a:latin typeface="Arial"/>
              <a:ea typeface="Arial"/>
              <a:cs typeface="Arial"/>
              <a:sym typeface="Arial"/>
            </a:endParaRPr>
          </a:p>
          <a:p>
            <a:pPr indent="-400050" lvl="0" marL="400050" marR="0" rtl="0" algn="just">
              <a:spcBef>
                <a:spcPts val="0"/>
              </a:spcBef>
              <a:spcAft>
                <a:spcPts val="0"/>
              </a:spcAft>
              <a:buClr>
                <a:schemeClr val="dk1"/>
              </a:buClr>
              <a:buSzPts val="1400"/>
              <a:buFont typeface="Arial"/>
              <a:buAutoNum type="romanUcPeriod"/>
            </a:pPr>
            <a:r>
              <a:rPr lang="es-GT" sz="1400">
                <a:solidFill>
                  <a:schemeClr val="dk1"/>
                </a:solidFill>
                <a:latin typeface="Arial"/>
                <a:ea typeface="Arial"/>
                <a:cs typeface="Arial"/>
                <a:sym typeface="Arial"/>
              </a:rPr>
              <a:t>Región Suroriente: Jutiapa, Jalapa y Santa Rosa</a:t>
            </a:r>
            <a:endParaRPr/>
          </a:p>
          <a:p>
            <a:pPr indent="-311150" lvl="0" marL="400050" marR="0" rtl="0" algn="just">
              <a:spcBef>
                <a:spcPts val="0"/>
              </a:spcBef>
              <a:spcAft>
                <a:spcPts val="0"/>
              </a:spcAft>
              <a:buClr>
                <a:schemeClr val="dk1"/>
              </a:buClr>
              <a:buSzPts val="1400"/>
              <a:buFont typeface="Calibri"/>
              <a:buNone/>
            </a:pPr>
            <a:r>
              <a:t/>
            </a:r>
            <a:endParaRPr sz="1400">
              <a:solidFill>
                <a:schemeClr val="dk1"/>
              </a:solidFill>
              <a:latin typeface="Arial"/>
              <a:ea typeface="Arial"/>
              <a:cs typeface="Arial"/>
              <a:sym typeface="Arial"/>
            </a:endParaRPr>
          </a:p>
          <a:p>
            <a:pPr indent="-400050" lvl="0" marL="400050" marR="0" rtl="0" algn="just">
              <a:spcBef>
                <a:spcPts val="0"/>
              </a:spcBef>
              <a:spcAft>
                <a:spcPts val="0"/>
              </a:spcAft>
              <a:buClr>
                <a:schemeClr val="dk1"/>
              </a:buClr>
              <a:buSzPts val="1400"/>
              <a:buFont typeface="Arial"/>
              <a:buAutoNum type="romanUcPeriod"/>
            </a:pPr>
            <a:r>
              <a:rPr lang="es-GT" sz="1400">
                <a:solidFill>
                  <a:schemeClr val="dk1"/>
                </a:solidFill>
                <a:latin typeface="Arial"/>
                <a:ea typeface="Arial"/>
                <a:cs typeface="Arial"/>
                <a:sym typeface="Arial"/>
              </a:rPr>
              <a:t>Región Central: Chimaltenango, Sacatepéquez y Escuintla</a:t>
            </a:r>
            <a:endParaRPr/>
          </a:p>
          <a:p>
            <a:pPr indent="-311150" lvl="0" marL="400050" marR="0" rtl="0" algn="just">
              <a:spcBef>
                <a:spcPts val="0"/>
              </a:spcBef>
              <a:spcAft>
                <a:spcPts val="0"/>
              </a:spcAft>
              <a:buClr>
                <a:schemeClr val="dk1"/>
              </a:buClr>
              <a:buSzPts val="1400"/>
              <a:buFont typeface="Calibri"/>
              <a:buNone/>
            </a:pPr>
            <a:r>
              <a:t/>
            </a:r>
            <a:endParaRPr sz="1400">
              <a:solidFill>
                <a:schemeClr val="dk1"/>
              </a:solidFill>
              <a:latin typeface="Arial"/>
              <a:ea typeface="Arial"/>
              <a:cs typeface="Arial"/>
              <a:sym typeface="Arial"/>
            </a:endParaRPr>
          </a:p>
          <a:p>
            <a:pPr indent="-400050" lvl="0" marL="400050" marR="0" rtl="0" algn="just">
              <a:spcBef>
                <a:spcPts val="0"/>
              </a:spcBef>
              <a:spcAft>
                <a:spcPts val="0"/>
              </a:spcAft>
              <a:buClr>
                <a:schemeClr val="dk1"/>
              </a:buClr>
              <a:buSzPts val="1400"/>
              <a:buFont typeface="Arial"/>
              <a:buAutoNum type="romanUcPeriod"/>
            </a:pPr>
            <a:r>
              <a:rPr lang="es-GT" sz="1400">
                <a:solidFill>
                  <a:schemeClr val="dk1"/>
                </a:solidFill>
                <a:latin typeface="Arial"/>
                <a:ea typeface="Arial"/>
                <a:cs typeface="Arial"/>
                <a:sym typeface="Arial"/>
              </a:rPr>
              <a:t>Región Suroccidente: San Marcos, Quetzaltenango, Totonicapán, Sololá, Retalhuleu y Suchitepéquez</a:t>
            </a:r>
            <a:endParaRPr/>
          </a:p>
          <a:p>
            <a:pPr indent="-311150" lvl="0" marL="400050" marR="0" rtl="0" algn="just">
              <a:spcBef>
                <a:spcPts val="0"/>
              </a:spcBef>
              <a:spcAft>
                <a:spcPts val="0"/>
              </a:spcAft>
              <a:buClr>
                <a:schemeClr val="dk1"/>
              </a:buClr>
              <a:buSzPts val="1400"/>
              <a:buFont typeface="Calibri"/>
              <a:buNone/>
            </a:pPr>
            <a:r>
              <a:t/>
            </a:r>
            <a:endParaRPr sz="1400">
              <a:solidFill>
                <a:schemeClr val="dk1"/>
              </a:solidFill>
              <a:latin typeface="Arial"/>
              <a:ea typeface="Arial"/>
              <a:cs typeface="Arial"/>
              <a:sym typeface="Arial"/>
            </a:endParaRPr>
          </a:p>
          <a:p>
            <a:pPr indent="-400050" lvl="0" marL="400050" marR="0" rtl="0" algn="just">
              <a:spcBef>
                <a:spcPts val="0"/>
              </a:spcBef>
              <a:spcAft>
                <a:spcPts val="0"/>
              </a:spcAft>
              <a:buClr>
                <a:schemeClr val="dk1"/>
              </a:buClr>
              <a:buSzPts val="1400"/>
              <a:buFont typeface="Arial"/>
              <a:buAutoNum type="romanUcPeriod"/>
            </a:pPr>
            <a:r>
              <a:rPr lang="es-GT" sz="1400">
                <a:solidFill>
                  <a:schemeClr val="dk1"/>
                </a:solidFill>
                <a:latin typeface="Arial"/>
                <a:ea typeface="Arial"/>
                <a:cs typeface="Arial"/>
                <a:sym typeface="Arial"/>
              </a:rPr>
              <a:t>Región Noroccidente: Huehuetenango y Quiché</a:t>
            </a:r>
            <a:endParaRPr/>
          </a:p>
          <a:p>
            <a:pPr indent="-311150" lvl="0" marL="400050" marR="0" rtl="0" algn="just">
              <a:spcBef>
                <a:spcPts val="0"/>
              </a:spcBef>
              <a:spcAft>
                <a:spcPts val="0"/>
              </a:spcAft>
              <a:buClr>
                <a:schemeClr val="dk1"/>
              </a:buClr>
              <a:buSzPts val="1400"/>
              <a:buFont typeface="Calibri"/>
              <a:buNone/>
            </a:pPr>
            <a:r>
              <a:t/>
            </a:r>
            <a:endParaRPr sz="1400">
              <a:solidFill>
                <a:schemeClr val="dk1"/>
              </a:solidFill>
              <a:latin typeface="Arial"/>
              <a:ea typeface="Arial"/>
              <a:cs typeface="Arial"/>
              <a:sym typeface="Arial"/>
            </a:endParaRPr>
          </a:p>
          <a:p>
            <a:pPr indent="-400050" lvl="0" marL="400050" marR="0" rtl="0" algn="just">
              <a:spcBef>
                <a:spcPts val="0"/>
              </a:spcBef>
              <a:spcAft>
                <a:spcPts val="0"/>
              </a:spcAft>
              <a:buClr>
                <a:schemeClr val="dk1"/>
              </a:buClr>
              <a:buSzPts val="1400"/>
              <a:buFont typeface="Arial"/>
              <a:buAutoNum type="romanUcPeriod"/>
            </a:pPr>
            <a:r>
              <a:rPr lang="es-GT" sz="1400">
                <a:solidFill>
                  <a:schemeClr val="dk1"/>
                </a:solidFill>
                <a:latin typeface="Arial"/>
                <a:ea typeface="Arial"/>
                <a:cs typeface="Arial"/>
                <a:sym typeface="Arial"/>
              </a:rPr>
              <a:t>Región Petén: Petén</a:t>
            </a:r>
            <a:endParaRPr/>
          </a:p>
          <a:p>
            <a:pPr indent="-254000" lvl="0" marL="342900" marR="0" rtl="0" algn="l">
              <a:spcBef>
                <a:spcPts val="0"/>
              </a:spcBef>
              <a:spcAft>
                <a:spcPts val="0"/>
              </a:spcAft>
              <a:buClr>
                <a:schemeClr val="dk1"/>
              </a:buClr>
              <a:buSzPts val="1400"/>
              <a:buFont typeface="Arial"/>
              <a:buNone/>
            </a:pPr>
            <a:r>
              <a:t/>
            </a:r>
            <a:endParaRPr sz="1400">
              <a:solidFill>
                <a:schemeClr val="dk1"/>
              </a:solidFill>
              <a:latin typeface="Montserrat"/>
              <a:ea typeface="Montserrat"/>
              <a:cs typeface="Montserrat"/>
              <a:sym typeface="Montserrat"/>
            </a:endParaRPr>
          </a:p>
        </p:txBody>
      </p:sp>
      <p:pic>
        <p:nvPicPr>
          <p:cNvPr id="139" name="Google Shape;139;p8"/>
          <p:cNvPicPr preferRelativeResize="0"/>
          <p:nvPr/>
        </p:nvPicPr>
        <p:blipFill rotWithShape="1">
          <a:blip r:embed="rId3">
            <a:alphaModFix/>
          </a:blip>
          <a:srcRect b="0" l="0" r="0" t="0"/>
          <a:stretch/>
        </p:blipFill>
        <p:spPr>
          <a:xfrm>
            <a:off x="6540100" y="1352074"/>
            <a:ext cx="4141075" cy="5185513"/>
          </a:xfrm>
          <a:prstGeom prst="rect">
            <a:avLst/>
          </a:prstGeom>
          <a:noFill/>
          <a:ln>
            <a:noFill/>
          </a:ln>
        </p:spPr>
      </p:pic>
      <p:sp>
        <p:nvSpPr>
          <p:cNvPr id="140" name="Google Shape;140;p8"/>
          <p:cNvSpPr/>
          <p:nvPr/>
        </p:nvSpPr>
        <p:spPr>
          <a:xfrm>
            <a:off x="468310" y="6063375"/>
            <a:ext cx="2513945" cy="33855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s-GT" sz="1600" u="none" cap="none" strike="noStrike">
                <a:solidFill>
                  <a:schemeClr val="dk1"/>
                </a:solidFill>
                <a:latin typeface="Arial"/>
                <a:ea typeface="Arial"/>
                <a:cs typeface="Arial"/>
                <a:sym typeface="Arial"/>
              </a:rPr>
              <a:t>Fuente: SICOIN</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9"/>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46" name="Google Shape;146;p9"/>
          <p:cNvSpPr txBox="1"/>
          <p:nvPr/>
        </p:nvSpPr>
        <p:spPr>
          <a:xfrm>
            <a:off x="1524000" y="1819275"/>
            <a:ext cx="9144000" cy="2257425"/>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1" lang="es-GT" sz="4000">
                <a:solidFill>
                  <a:schemeClr val="lt1"/>
                </a:solidFill>
                <a:latin typeface="Arial"/>
                <a:ea typeface="Arial"/>
                <a:cs typeface="Arial"/>
                <a:sym typeface="Arial"/>
              </a:rPr>
              <a:t>RENDICIÓN DE CUENTAS</a:t>
            </a:r>
            <a:br>
              <a:rPr b="1" lang="es-GT" sz="4000">
                <a:solidFill>
                  <a:schemeClr val="dk1"/>
                </a:solidFill>
                <a:latin typeface="Arial"/>
                <a:ea typeface="Arial"/>
                <a:cs typeface="Arial"/>
                <a:sym typeface="Arial"/>
              </a:rPr>
            </a:br>
            <a:endParaRPr b="1" sz="4000">
              <a:solidFill>
                <a:srgbClr val="00B0F0"/>
              </a:solidFill>
              <a:latin typeface="Arial"/>
              <a:ea typeface="Arial"/>
              <a:cs typeface="Arial"/>
              <a:sym typeface="Arial"/>
            </a:endParaRPr>
          </a:p>
          <a:p>
            <a:pPr indent="0" lvl="0" marL="0" marR="0" rtl="0" algn="ctr">
              <a:lnSpc>
                <a:spcPct val="90000"/>
              </a:lnSpc>
              <a:spcBef>
                <a:spcPts val="0"/>
              </a:spcBef>
              <a:spcAft>
                <a:spcPts val="0"/>
              </a:spcAft>
              <a:buClr>
                <a:srgbClr val="00B0F0"/>
              </a:buClr>
              <a:buSzPct val="100000"/>
              <a:buFont typeface="Arial"/>
              <a:buNone/>
            </a:pPr>
            <a:r>
              <a:rPr b="1" lang="es-GT" sz="4000">
                <a:solidFill>
                  <a:srgbClr val="00B0F0"/>
                </a:solidFill>
                <a:latin typeface="Arial"/>
                <a:ea typeface="Arial"/>
                <a:cs typeface="Arial"/>
                <a:sym typeface="Arial"/>
              </a:rPr>
              <a:t>PARTE ESPECÍFICA</a:t>
            </a:r>
            <a:endParaRPr/>
          </a:p>
          <a:p>
            <a:pPr indent="0" lvl="0" marL="0" marR="0" rtl="0" algn="ctr">
              <a:lnSpc>
                <a:spcPct val="90000"/>
              </a:lnSpc>
              <a:spcBef>
                <a:spcPts val="0"/>
              </a:spcBef>
              <a:spcAft>
                <a:spcPts val="0"/>
              </a:spcAft>
              <a:buClr>
                <a:srgbClr val="00B0F0"/>
              </a:buClr>
              <a:buSzPct val="100000"/>
              <a:buFont typeface="Arial"/>
              <a:buNone/>
            </a:pPr>
            <a:r>
              <a:rPr b="1" lang="es-GT" sz="4000">
                <a:solidFill>
                  <a:srgbClr val="00B0F0"/>
                </a:solidFill>
                <a:latin typeface="Arial"/>
                <a:ea typeface="Arial"/>
                <a:cs typeface="Arial"/>
                <a:sym typeface="Arial"/>
              </a:rPr>
              <a:t>RESULTADOS Y AVANCES </a:t>
            </a:r>
            <a:br>
              <a:rPr b="1" lang="es-GT" sz="4000">
                <a:solidFill>
                  <a:srgbClr val="00B0F0"/>
                </a:solidFill>
                <a:latin typeface="Arial"/>
                <a:ea typeface="Arial"/>
                <a:cs typeface="Arial"/>
                <a:sym typeface="Arial"/>
              </a:rPr>
            </a:br>
            <a:r>
              <a:rPr b="1" lang="es-GT" sz="4000">
                <a:solidFill>
                  <a:srgbClr val="00B0F0"/>
                </a:solidFill>
                <a:latin typeface="Arial"/>
                <a:ea typeface="Arial"/>
                <a:cs typeface="Arial"/>
                <a:sym typeface="Arial"/>
              </a:rPr>
              <a:t>PRIMER CUATRIMESTRE 2021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2020-10-26T21:37:44Z</dcterms:created>
  <dc:creator>CPCC-RMONROY</dc:creator>
</cp:coreProperties>
</file>