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1" r:id="rId3"/>
    <p:sldId id="258" r:id="rId4"/>
    <p:sldId id="316" r:id="rId5"/>
    <p:sldId id="317" r:id="rId6"/>
    <p:sldId id="318" r:id="rId7"/>
    <p:sldId id="319" r:id="rId8"/>
    <p:sldId id="322" r:id="rId9"/>
    <p:sldId id="330" r:id="rId10"/>
    <p:sldId id="331" r:id="rId11"/>
    <p:sldId id="332" r:id="rId12"/>
    <p:sldId id="323" r:id="rId13"/>
    <p:sldId id="257" r:id="rId14"/>
    <p:sldId id="336" r:id="rId15"/>
    <p:sldId id="338" r:id="rId16"/>
    <p:sldId id="324" r:id="rId17"/>
    <p:sldId id="325" r:id="rId18"/>
    <p:sldId id="326" r:id="rId19"/>
    <p:sldId id="327" r:id="rId20"/>
    <p:sldId id="328" r:id="rId21"/>
    <p:sldId id="339" r:id="rId22"/>
    <p:sldId id="329" r:id="rId23"/>
    <p:sldId id="312" r:id="rId24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80A4350-C5AF-45D4-95A6-AEB2C2107D02}">
          <p14:sldIdLst>
            <p14:sldId id="256"/>
            <p14:sldId id="321"/>
            <p14:sldId id="258"/>
            <p14:sldId id="316"/>
            <p14:sldId id="317"/>
            <p14:sldId id="318"/>
            <p14:sldId id="319"/>
            <p14:sldId id="322"/>
            <p14:sldId id="330"/>
            <p14:sldId id="331"/>
            <p14:sldId id="332"/>
          </p14:sldIdLst>
        </p14:section>
        <p14:section name="Sección sin título" id="{DD6C3F02-2C70-4304-8149-5F399CCC864F}">
          <p14:sldIdLst>
            <p14:sldId id="323"/>
            <p14:sldId id="257"/>
            <p14:sldId id="336"/>
            <p14:sldId id="338"/>
            <p14:sldId id="324"/>
            <p14:sldId id="325"/>
            <p14:sldId id="326"/>
            <p14:sldId id="327"/>
            <p14:sldId id="328"/>
            <p14:sldId id="339"/>
            <p14:sldId id="329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8B"/>
    <a:srgbClr val="003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vi\Documents\SEGEPLAN\Informe%20Rendici&#243;n%20de%20Cuentas\Formatos%20MRC%20(en%20millones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vi\Documents\SEGEPLAN\Informe%20Rendici&#243;n%20de%20Cuentas\Formatos%20MRC%20(en%20millones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vi\Documents\SEGEPLAN\Informe%20Rendici&#243;n%20de%20Cuentas\Formatos%20MRC%20(en%20millones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vi\Documents\SEGEPLAN\Informe%20Rendici&#243;n%20de%20Cuentas\Formatos%20MRC%20(en%20millones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se.leppe\Desktop\CONVENIOS%20SUSCRITOS%202021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rgbClr val="002060"/>
                </a:solidFill>
                <a:latin typeface="Montserrat"/>
                <a:ea typeface="+mn-ea"/>
                <a:cs typeface="+mn-cs"/>
              </a:defRPr>
            </a:pPr>
            <a:r>
              <a:rPr lang="es-GT"/>
              <a:t>Ejecución presupuestaria</a:t>
            </a:r>
          </a:p>
          <a:p>
            <a:pPr>
              <a:defRPr/>
            </a:pPr>
            <a:r>
              <a:rPr lang="es-GT"/>
              <a:t>Grupo de gasto</a:t>
            </a:r>
          </a:p>
          <a:p>
            <a:pPr>
              <a:defRPr/>
            </a:pPr>
            <a:r>
              <a:rPr lang="es-GT"/>
              <a:t>(en millones de Quetzales)</a:t>
            </a:r>
          </a:p>
        </c:rich>
      </c:tx>
      <c:layout>
        <c:manualLayout>
          <c:xMode val="edge"/>
          <c:yMode val="edge"/>
          <c:x val="0.37260436436328442"/>
          <c:y val="1.6614801738754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rgbClr val="002060"/>
              </a:solidFill>
              <a:latin typeface="Montserrat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'Grupo Gasto'!$B$2</c:f>
              <c:strCache>
                <c:ptCount val="1"/>
                <c:pt idx="0">
                  <c:v>Asignado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'Grupo Gasto'!$A$3:$A$8</c:f>
              <c:strCache>
                <c:ptCount val="5"/>
                <c:pt idx="0">
                  <c:v>000 Servicios personales</c:v>
                </c:pt>
                <c:pt idx="1">
                  <c:v>100 Servicios no personales</c:v>
                </c:pt>
                <c:pt idx="2">
                  <c:v>200 Materiales y Suministros</c:v>
                </c:pt>
                <c:pt idx="3">
                  <c:v>300 Propiedad, planta, equipo e intangibles</c:v>
                </c:pt>
                <c:pt idx="4">
                  <c:v>400 Transferencias corrientes</c:v>
                </c:pt>
              </c:strCache>
              <c:extLst/>
            </c:strRef>
          </c:cat>
          <c:val>
            <c:numRef>
              <c:f>'Grupo Gasto'!$B$3:$B$8</c:f>
              <c:numCache>
                <c:formatCode>#,##0.00</c:formatCode>
                <c:ptCount val="5"/>
                <c:pt idx="0">
                  <c:v>74.425026000000003</c:v>
                </c:pt>
                <c:pt idx="1">
                  <c:v>15.793647</c:v>
                </c:pt>
                <c:pt idx="2">
                  <c:v>2.349421</c:v>
                </c:pt>
                <c:pt idx="3">
                  <c:v>1.019906</c:v>
                </c:pt>
                <c:pt idx="4">
                  <c:v>9.3049999999999997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B3A8-4495-B8C5-09834DC1EB62}"/>
            </c:ext>
          </c:extLst>
        </c:ser>
        <c:ser>
          <c:idx val="1"/>
          <c:order val="1"/>
          <c:tx>
            <c:strRef>
              <c:f>'Grupo Gasto'!$C$2</c:f>
              <c:strCache>
                <c:ptCount val="1"/>
                <c:pt idx="0">
                  <c:v>Vigente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'Grupo Gasto'!$A$3:$A$8</c:f>
              <c:strCache>
                <c:ptCount val="5"/>
                <c:pt idx="0">
                  <c:v>000 Servicios personales</c:v>
                </c:pt>
                <c:pt idx="1">
                  <c:v>100 Servicios no personales</c:v>
                </c:pt>
                <c:pt idx="2">
                  <c:v>200 Materiales y Suministros</c:v>
                </c:pt>
                <c:pt idx="3">
                  <c:v>300 Propiedad, planta, equipo e intangibles</c:v>
                </c:pt>
                <c:pt idx="4">
                  <c:v>400 Transferencias corrientes</c:v>
                </c:pt>
              </c:strCache>
              <c:extLst/>
            </c:strRef>
          </c:cat>
          <c:val>
            <c:numRef>
              <c:f>'Grupo Gasto'!$C$3:$C$8</c:f>
              <c:numCache>
                <c:formatCode>#,##0.00</c:formatCode>
                <c:ptCount val="5"/>
                <c:pt idx="0">
                  <c:v>77.436825999999996</c:v>
                </c:pt>
                <c:pt idx="1">
                  <c:v>13.468429</c:v>
                </c:pt>
                <c:pt idx="2">
                  <c:v>2.434272</c:v>
                </c:pt>
                <c:pt idx="3">
                  <c:v>3.4879639999999998</c:v>
                </c:pt>
                <c:pt idx="4">
                  <c:v>6.0655089999999996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B3A8-4495-B8C5-09834DC1EB62}"/>
            </c:ext>
          </c:extLst>
        </c:ser>
        <c:ser>
          <c:idx val="2"/>
          <c:order val="2"/>
          <c:tx>
            <c:strRef>
              <c:f>'Grupo Gasto'!$D$2</c:f>
              <c:strCache>
                <c:ptCount val="1"/>
                <c:pt idx="0">
                  <c:v>Devengado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'Grupo Gasto'!$A$3:$A$8</c:f>
              <c:strCache>
                <c:ptCount val="5"/>
                <c:pt idx="0">
                  <c:v>000 Servicios personales</c:v>
                </c:pt>
                <c:pt idx="1">
                  <c:v>100 Servicios no personales</c:v>
                </c:pt>
                <c:pt idx="2">
                  <c:v>200 Materiales y Suministros</c:v>
                </c:pt>
                <c:pt idx="3">
                  <c:v>300 Propiedad, planta, equipo e intangibles</c:v>
                </c:pt>
                <c:pt idx="4">
                  <c:v>400 Transferencias corrientes</c:v>
                </c:pt>
              </c:strCache>
              <c:extLst/>
            </c:strRef>
          </c:cat>
          <c:val>
            <c:numRef>
              <c:f>'Grupo Gasto'!$D$3:$D$8</c:f>
              <c:numCache>
                <c:formatCode>#,##0.00</c:formatCode>
                <c:ptCount val="5"/>
                <c:pt idx="0">
                  <c:v>23.70070587</c:v>
                </c:pt>
                <c:pt idx="1">
                  <c:v>1.60832793</c:v>
                </c:pt>
                <c:pt idx="2">
                  <c:v>0.48274757000000001</c:v>
                </c:pt>
                <c:pt idx="3">
                  <c:v>9.1866520000000007E-2</c:v>
                </c:pt>
                <c:pt idx="4">
                  <c:v>0.69543202000000004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B3A8-4495-B8C5-09834DC1EB62}"/>
            </c:ext>
          </c:extLst>
        </c:ser>
        <c:ser>
          <c:idx val="3"/>
          <c:order val="3"/>
          <c:tx>
            <c:strRef>
              <c:f>'Grupo Gasto'!$F$2</c:f>
              <c:strCache>
                <c:ptCount val="1"/>
                <c:pt idx="0">
                  <c:v>Saldo por Ejecutar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'Grupo Gasto'!$A$3:$A$8</c:f>
              <c:strCache>
                <c:ptCount val="5"/>
                <c:pt idx="0">
                  <c:v>000 Servicios personales</c:v>
                </c:pt>
                <c:pt idx="1">
                  <c:v>100 Servicios no personales</c:v>
                </c:pt>
                <c:pt idx="2">
                  <c:v>200 Materiales y Suministros</c:v>
                </c:pt>
                <c:pt idx="3">
                  <c:v>300 Propiedad, planta, equipo e intangibles</c:v>
                </c:pt>
                <c:pt idx="4">
                  <c:v>400 Transferencias corrientes</c:v>
                </c:pt>
              </c:strCache>
              <c:extLst/>
            </c:strRef>
          </c:cat>
          <c:val>
            <c:numRef>
              <c:f>'Grupo Gasto'!$F$3:$F$8</c:f>
              <c:numCache>
                <c:formatCode>#,##0.00</c:formatCode>
                <c:ptCount val="5"/>
                <c:pt idx="0">
                  <c:v>53.736120129999996</c:v>
                </c:pt>
                <c:pt idx="1">
                  <c:v>11.860101070000001</c:v>
                </c:pt>
                <c:pt idx="2">
                  <c:v>1.9515244300000001</c:v>
                </c:pt>
                <c:pt idx="3">
                  <c:v>3.3960974799999999</c:v>
                </c:pt>
                <c:pt idx="4">
                  <c:v>5.3700769799999994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B3A8-4495-B8C5-09834DC1E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98304"/>
        <c:axId val="28708096"/>
      </c:barChart>
      <c:catAx>
        <c:axId val="2869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/>
                <a:ea typeface="+mn-ea"/>
                <a:cs typeface="+mn-cs"/>
              </a:defRPr>
            </a:pPr>
            <a:endParaRPr lang="es-GT"/>
          </a:p>
        </c:txPr>
        <c:crossAx val="28708096"/>
        <c:crosses val="autoZero"/>
        <c:auto val="1"/>
        <c:lblAlgn val="ctr"/>
        <c:lblOffset val="100"/>
        <c:noMultiLvlLbl val="0"/>
      </c:catAx>
      <c:valAx>
        <c:axId val="2870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Montserrat"/>
                    <a:ea typeface="+mn-ea"/>
                    <a:cs typeface="+mn-cs"/>
                  </a:defRPr>
                </a:pPr>
                <a:r>
                  <a:rPr lang="es-GT"/>
                  <a:t>Millones de Quetzales</a:t>
                </a:r>
              </a:p>
            </c:rich>
          </c:tx>
          <c:layout>
            <c:manualLayout>
              <c:xMode val="edge"/>
              <c:yMode val="edge"/>
              <c:x val="8.3290452959716415E-3"/>
              <c:y val="0.317045299596950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002060"/>
                  </a:solidFill>
                  <a:latin typeface="Montserrat"/>
                  <a:ea typeface="+mn-ea"/>
                  <a:cs typeface="+mn-cs"/>
                </a:defRPr>
              </a:pPr>
              <a:endParaRPr lang="es-GT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/>
                <a:ea typeface="+mn-ea"/>
                <a:cs typeface="+mn-cs"/>
              </a:defRPr>
            </a:pPr>
            <a:endParaRPr lang="es-GT"/>
          </a:p>
        </c:txPr>
        <c:crossAx val="2869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Montserra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2060"/>
          </a:solidFill>
          <a:latin typeface="Montserrat"/>
        </a:defRPr>
      </a:pPr>
      <a:endParaRPr lang="es-G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r>
              <a:rPr lang="es-GT"/>
              <a:t>Ejecución presupuestaria </a:t>
            </a:r>
          </a:p>
          <a:p>
            <a:pPr>
              <a:defRPr/>
            </a:pPr>
            <a:r>
              <a:rPr lang="es-GT"/>
              <a:t>Grupo de Gasto 0: Servicios personales</a:t>
            </a:r>
          </a:p>
          <a:p>
            <a:pPr>
              <a:defRPr/>
            </a:pPr>
            <a:r>
              <a:rPr lang="es-GT"/>
              <a:t>(en millones de Quetzales)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rgbClr val="002060"/>
              </a:solidFill>
              <a:latin typeface="Montserrat" panose="00000500000000000000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FF-4C6E-837A-855B127CD2B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FF-4C6E-837A-855B127CD2BA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FF-4C6E-837A-855B127CD2BA}"/>
              </c:ext>
            </c:extLst>
          </c:dPt>
          <c:cat>
            <c:strRef>
              <c:f>'[2]Ejecución Grupo 0'!$B$4:$D$4</c:f>
              <c:strCache>
                <c:ptCount val="3"/>
                <c:pt idx="0">
                  <c:v>Vigente</c:v>
                </c:pt>
                <c:pt idx="1">
                  <c:v>Ejecutado</c:v>
                </c:pt>
                <c:pt idx="2">
                  <c:v>Saldo por ejecutar</c:v>
                </c:pt>
              </c:strCache>
            </c:strRef>
          </c:cat>
          <c:val>
            <c:numRef>
              <c:f>'[2]Ejecución Grupo 0'!$B$5:$D$5</c:f>
              <c:numCache>
                <c:formatCode>General</c:formatCode>
                <c:ptCount val="3"/>
                <c:pt idx="0">
                  <c:v>77.436825999999996</c:v>
                </c:pt>
                <c:pt idx="1">
                  <c:v>23.70070587</c:v>
                </c:pt>
                <c:pt idx="2">
                  <c:v>53.736120130000003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2D-4BC9-AEBD-5AD1BA6DA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2528384"/>
        <c:axId val="2022527840"/>
      </c:barChart>
      <c:catAx>
        <c:axId val="202252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endParaRPr lang="es-GT"/>
          </a:p>
        </c:txPr>
        <c:crossAx val="2022527840"/>
        <c:crosses val="autoZero"/>
        <c:auto val="1"/>
        <c:lblAlgn val="ctr"/>
        <c:lblOffset val="100"/>
        <c:noMultiLvlLbl val="0"/>
      </c:catAx>
      <c:valAx>
        <c:axId val="202252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Montserrat" panose="00000500000000000000"/>
                    <a:ea typeface="+mn-ea"/>
                    <a:cs typeface="+mn-cs"/>
                  </a:defRPr>
                </a:pPr>
                <a:r>
                  <a:rPr lang="es-GT"/>
                  <a:t>Millones de Quetzales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002060"/>
                  </a:solidFill>
                  <a:latin typeface="Montserrat" panose="00000500000000000000"/>
                  <a:ea typeface="+mn-ea"/>
                  <a:cs typeface="+mn-cs"/>
                </a:defRPr>
              </a:pPr>
              <a:endParaRPr lang="es-G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endParaRPr lang="es-GT"/>
          </a:p>
        </c:txPr>
        <c:crossAx val="202252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2060"/>
          </a:solidFill>
          <a:latin typeface="Montserrat" panose="00000500000000000000"/>
        </a:defRPr>
      </a:pPr>
      <a:endParaRPr lang="es-G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r>
              <a:rPr lang="es-GT"/>
              <a:t>Ejecución presupuestaria de la inversión</a:t>
            </a:r>
          </a:p>
          <a:p>
            <a:pPr>
              <a:defRPr/>
            </a:pPr>
            <a:r>
              <a:rPr lang="es-GT"/>
              <a:t>(en millones de Quetzales)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rgbClr val="002060"/>
              </a:solidFill>
              <a:latin typeface="Montserrat" panose="00000500000000000000"/>
              <a:ea typeface="+mn-ea"/>
              <a:cs typeface="+mn-cs"/>
            </a:defRPr>
          </a:pPr>
          <a:endParaRPr lang="es-G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Inversión!$A$3</c:f>
              <c:strCache>
                <c:ptCount val="1"/>
                <c:pt idx="0">
                  <c:v>Equipamiento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AA-4851-AE1B-F1EE6CCC24D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AA-4851-AE1B-F1EE6CCC24D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AA-4851-AE1B-F1EE6CCC24D9}"/>
              </c:ext>
            </c:extLst>
          </c:dPt>
          <c:cat>
            <c:strRef>
              <c:f>Inversión!$B$2:$D$2</c:f>
              <c:strCache>
                <c:ptCount val="3"/>
                <c:pt idx="0">
                  <c:v>Vigente</c:v>
                </c:pt>
                <c:pt idx="1">
                  <c:v>Ejecutado</c:v>
                </c:pt>
                <c:pt idx="2">
                  <c:v>Saldo por Ejecutar</c:v>
                </c:pt>
              </c:strCache>
            </c:strRef>
          </c:cat>
          <c:val>
            <c:numRef>
              <c:f>Inversión!$B$3:$D$3</c:f>
              <c:numCache>
                <c:formatCode>#,##0.00</c:formatCode>
                <c:ptCount val="3"/>
                <c:pt idx="0">
                  <c:v>3.4879639999999998</c:v>
                </c:pt>
                <c:pt idx="1">
                  <c:v>9.1866520000000007E-2</c:v>
                </c:pt>
                <c:pt idx="2">
                  <c:v>3.3960974799999999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0C-41F1-A274-7411F4C5D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97216"/>
        <c:axId val="28701024"/>
      </c:barChart>
      <c:catAx>
        <c:axId val="2869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endParaRPr lang="es-GT"/>
          </a:p>
        </c:txPr>
        <c:crossAx val="28701024"/>
        <c:crosses val="autoZero"/>
        <c:auto val="1"/>
        <c:lblAlgn val="ctr"/>
        <c:lblOffset val="100"/>
        <c:noMultiLvlLbl val="0"/>
      </c:catAx>
      <c:valAx>
        <c:axId val="2870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Montserrat" panose="00000500000000000000"/>
                    <a:ea typeface="+mn-ea"/>
                    <a:cs typeface="+mn-cs"/>
                  </a:defRPr>
                </a:pPr>
                <a:r>
                  <a:rPr lang="es-MX" dirty="0"/>
                  <a:t>Millones</a:t>
                </a:r>
                <a:r>
                  <a:rPr lang="es-MX" baseline="0" dirty="0"/>
                  <a:t> de Quetzales</a:t>
                </a:r>
                <a:endParaRPr lang="es-GT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002060"/>
                  </a:solidFill>
                  <a:latin typeface="Montserrat" panose="00000500000000000000"/>
                  <a:ea typeface="+mn-ea"/>
                  <a:cs typeface="+mn-cs"/>
                </a:defRPr>
              </a:pPr>
              <a:endParaRPr lang="es-GT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endParaRPr lang="es-GT"/>
          </a:p>
        </c:txPr>
        <c:crossAx val="2869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Montserrat" panose="00000500000000000000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2060"/>
          </a:solidFill>
          <a:latin typeface="Montserrat" panose="00000500000000000000"/>
        </a:defRPr>
      </a:pPr>
      <a:endParaRPr lang="es-G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r>
              <a:rPr lang="es-GT"/>
              <a:t>Ejecución presupuestaria por finalidad</a:t>
            </a:r>
          </a:p>
          <a:p>
            <a:pPr>
              <a:defRPr/>
            </a:pPr>
            <a:r>
              <a:rPr lang="es-GT"/>
              <a:t>(en millones de Quetzales)</a:t>
            </a:r>
          </a:p>
        </c:rich>
      </c:tx>
      <c:layout>
        <c:manualLayout>
          <c:xMode val="edge"/>
          <c:yMode val="edge"/>
          <c:x val="0.27263091491644181"/>
          <c:y val="8.791685758714881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rgbClr val="002060"/>
              </a:solidFill>
              <a:latin typeface="Montserrat" panose="00000500000000000000"/>
              <a:ea typeface="+mn-ea"/>
              <a:cs typeface="+mn-cs"/>
            </a:defRPr>
          </a:pPr>
          <a:endParaRPr lang="es-GT"/>
        </a:p>
      </c:txPr>
    </c:title>
    <c:autoTitleDeleted val="0"/>
    <c:plotArea>
      <c:layout>
        <c:manualLayout>
          <c:layoutTarget val="inner"/>
          <c:xMode val="edge"/>
          <c:yMode val="edge"/>
          <c:x val="0.10510756930056299"/>
          <c:y val="0.19354789681000217"/>
          <c:w val="0.870120289662767"/>
          <c:h val="0.643402647746291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Finalidad!$B$2</c:f>
              <c:strCache>
                <c:ptCount val="1"/>
                <c:pt idx="0">
                  <c:v>Vigente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Finalidad!$A$3:$A$5</c:f>
              <c:strCache>
                <c:ptCount val="2"/>
                <c:pt idx="0">
                  <c:v>Servicios Públicos Generales</c:v>
                </c:pt>
                <c:pt idx="1">
                  <c:v>Educación</c:v>
                </c:pt>
              </c:strCache>
              <c:extLst/>
            </c:strRef>
          </c:cat>
          <c:val>
            <c:numRef>
              <c:f>Finalidad!$B$3:$B$5</c:f>
              <c:numCache>
                <c:formatCode>#,##0.00</c:formatCode>
                <c:ptCount val="2"/>
                <c:pt idx="0">
                  <c:v>100.57598</c:v>
                </c:pt>
                <c:pt idx="1">
                  <c:v>2.3170199999999999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3D19-4BAD-8A15-71783F7ADAAE}"/>
            </c:ext>
          </c:extLst>
        </c:ser>
        <c:ser>
          <c:idx val="1"/>
          <c:order val="1"/>
          <c:tx>
            <c:strRef>
              <c:f>Finalidad!$C$2</c:f>
              <c:strCache>
                <c:ptCount val="1"/>
                <c:pt idx="0">
                  <c:v>Ejecutado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Finalidad!$A$3:$A$5</c:f>
              <c:strCache>
                <c:ptCount val="2"/>
                <c:pt idx="0">
                  <c:v>Servicios Públicos Generales</c:v>
                </c:pt>
                <c:pt idx="1">
                  <c:v>Educación</c:v>
                </c:pt>
              </c:strCache>
              <c:extLst/>
            </c:strRef>
          </c:cat>
          <c:val>
            <c:numRef>
              <c:f>Finalidad!$C$3:$C$5</c:f>
              <c:numCache>
                <c:formatCode>#,##0.00</c:formatCode>
                <c:ptCount val="2"/>
                <c:pt idx="0">
                  <c:v>25.96241393</c:v>
                </c:pt>
                <c:pt idx="1">
                  <c:v>0.61666597999999995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3D19-4BAD-8A15-71783F7ADAAE}"/>
            </c:ext>
          </c:extLst>
        </c:ser>
        <c:ser>
          <c:idx val="2"/>
          <c:order val="2"/>
          <c:tx>
            <c:strRef>
              <c:f>Finalidad!$E$2</c:f>
              <c:strCache>
                <c:ptCount val="1"/>
                <c:pt idx="0">
                  <c:v>Saldo por Ejecutar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Finalidad!$A$3:$A$5</c:f>
              <c:strCache>
                <c:ptCount val="2"/>
                <c:pt idx="0">
                  <c:v>Servicios Públicos Generales</c:v>
                </c:pt>
                <c:pt idx="1">
                  <c:v>Educación</c:v>
                </c:pt>
              </c:strCache>
              <c:extLst/>
            </c:strRef>
          </c:cat>
          <c:val>
            <c:numRef>
              <c:f>Finalidad!$E$3:$E$5</c:f>
              <c:numCache>
                <c:formatCode>#,##0.00</c:formatCode>
                <c:ptCount val="2"/>
                <c:pt idx="0">
                  <c:v>74.61356606999999</c:v>
                </c:pt>
                <c:pt idx="1">
                  <c:v>1.70035402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3D19-4BAD-8A15-71783F7AD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2525120"/>
        <c:axId val="2022538176"/>
      </c:barChart>
      <c:catAx>
        <c:axId val="202252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endParaRPr lang="es-GT"/>
          </a:p>
        </c:txPr>
        <c:crossAx val="2022538176"/>
        <c:crosses val="autoZero"/>
        <c:auto val="1"/>
        <c:lblAlgn val="ctr"/>
        <c:lblOffset val="100"/>
        <c:noMultiLvlLbl val="0"/>
      </c:catAx>
      <c:valAx>
        <c:axId val="202253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Montserrat" panose="00000500000000000000"/>
                    <a:ea typeface="+mn-ea"/>
                    <a:cs typeface="+mn-cs"/>
                  </a:defRPr>
                </a:pPr>
                <a:r>
                  <a:rPr lang="es-MX" dirty="0"/>
                  <a:t>Millones</a:t>
                </a:r>
                <a:r>
                  <a:rPr lang="es-MX" baseline="0" dirty="0"/>
                  <a:t> de Quetzales</a:t>
                </a:r>
                <a:endParaRPr lang="es-GT" dirty="0"/>
              </a:p>
            </c:rich>
          </c:tx>
          <c:layout>
            <c:manualLayout>
              <c:xMode val="edge"/>
              <c:yMode val="edge"/>
              <c:x val="0"/>
              <c:y val="0.397242423041915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002060"/>
                  </a:solidFill>
                  <a:latin typeface="Montserrat" panose="00000500000000000000"/>
                  <a:ea typeface="+mn-ea"/>
                  <a:cs typeface="+mn-cs"/>
                </a:defRPr>
              </a:pPr>
              <a:endParaRPr lang="es-GT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Montserrat" panose="00000500000000000000"/>
                <a:ea typeface="+mn-ea"/>
                <a:cs typeface="+mn-cs"/>
              </a:defRPr>
            </a:pPr>
            <a:endParaRPr lang="es-GT"/>
          </a:p>
        </c:txPr>
        <c:crossAx val="202252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826279492864701"/>
          <c:y val="0.93518246516526549"/>
          <c:w val="0.45162449874007549"/>
          <c:h val="6.48175348347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2060"/>
              </a:solidFill>
              <a:latin typeface="Montserrat" panose="00000500000000000000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2060"/>
          </a:solidFill>
          <a:latin typeface="Montserrat" panose="00000500000000000000"/>
        </a:defRPr>
      </a:pPr>
      <a:endParaRPr lang="es-G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'Instrumentos 2020'!$G$16</c:f>
              <c:strCache>
                <c:ptCount val="1"/>
                <c:pt idx="0">
                  <c:v>Financiera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'Instrumentos 2020'!$F$17:$F$19</c:f>
              <c:strCache>
                <c:ptCount val="3"/>
                <c:pt idx="0">
                  <c:v>Gobernabilidad y seguridad en desarrollo </c:v>
                </c:pt>
                <c:pt idx="1">
                  <c:v>Relaciones con el mundo </c:v>
                </c:pt>
                <c:pt idx="2">
                  <c:v>Ambiente</c:v>
                </c:pt>
              </c:strCache>
            </c:strRef>
          </c:cat>
          <c:val>
            <c:numRef>
              <c:f>'Instrumentos 2020'!$G$17:$G$19</c:f>
              <c:numCache>
                <c:formatCode>General</c:formatCode>
                <c:ptCount val="3"/>
                <c:pt idx="0" formatCode="#,##0_);[Red]\(#,##0\)">
                  <c:v>530000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3-41EE-A080-82EEBAA16432}"/>
            </c:ext>
          </c:extLst>
        </c:ser>
        <c:ser>
          <c:idx val="1"/>
          <c:order val="1"/>
          <c:tx>
            <c:strRef>
              <c:f>'Instrumentos 2020'!$H$16</c:f>
              <c:strCache>
                <c:ptCount val="1"/>
                <c:pt idx="0">
                  <c:v>Especie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'Instrumentos 2020'!$F$17:$F$19</c:f>
              <c:strCache>
                <c:ptCount val="3"/>
                <c:pt idx="0">
                  <c:v>Gobernabilidad y seguridad en desarrollo </c:v>
                </c:pt>
                <c:pt idx="1">
                  <c:v>Relaciones con el mundo </c:v>
                </c:pt>
                <c:pt idx="2">
                  <c:v>Ambiente</c:v>
                </c:pt>
              </c:strCache>
            </c:strRef>
          </c:cat>
          <c:val>
            <c:numRef>
              <c:f>'Instrumentos 2020'!$H$17:$H$19</c:f>
              <c:numCache>
                <c:formatCode>#,##0_);[Red]\(#,##0\)</c:formatCode>
                <c:ptCount val="3"/>
                <c:pt idx="0" formatCode="#,##0.00_);[Red]\(#,##0.00\)">
                  <c:v>221185</c:v>
                </c:pt>
                <c:pt idx="1">
                  <c:v>5882.25</c:v>
                </c:pt>
                <c:pt idx="2">
                  <c:v>1815412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3-41EE-A080-82EEBAA16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8397248"/>
        <c:axId val="1138398912"/>
      </c:barChart>
      <c:catAx>
        <c:axId val="113839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138398912"/>
        <c:crosses val="autoZero"/>
        <c:auto val="1"/>
        <c:lblAlgn val="ctr"/>
        <c:lblOffset val="100"/>
        <c:noMultiLvlLbl val="0"/>
      </c:catAx>
      <c:valAx>
        <c:axId val="113839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1138397248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G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0.4484</cdr:x>
      <cdr:y>0.6233</cdr:y>
    </cdr:from>
    <cdr:to>
      <cdr:x>0.55003</cdr:x>
      <cdr:y>0.6862</cdr:y>
    </cdr:to>
    <cdr:sp macro="" textlink="">
      <cdr:nvSpPr>
        <cdr:cNvPr id="4" name="Bocadillo: rectángulo 3">
          <a:extLst xmlns:a="http://schemas.openxmlformats.org/drawingml/2006/main">
            <a:ext uri="{FF2B5EF4-FFF2-40B4-BE49-F238E27FC236}">
              <a16:creationId xmlns:a16="http://schemas.microsoft.com/office/drawing/2014/main" id="{97CF92F4-FDF2-43C5-AFF9-87C9A9726A10}"/>
            </a:ext>
          </a:extLst>
        </cdr:cNvPr>
        <cdr:cNvSpPr/>
      </cdr:nvSpPr>
      <cdr:spPr>
        <a:xfrm xmlns:a="http://schemas.openxmlformats.org/drawingml/2006/main">
          <a:off x="2235199" y="2265372"/>
          <a:ext cx="506644" cy="228600"/>
        </a:xfrm>
        <a:prstGeom xmlns:a="http://schemas.openxmlformats.org/drawingml/2006/main" prst="wedgeRectCallout">
          <a:avLst>
            <a:gd name="adj1" fmla="val 66667"/>
            <a:gd name="adj2" fmla="val 209289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GT" sz="800" dirty="0">
              <a:solidFill>
                <a:schemeClr val="tx1"/>
              </a:solidFill>
              <a:latin typeface="Century Gothic" panose="020B0502020202020204" pitchFamily="34" charset="0"/>
            </a:rPr>
            <a:t>5,800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B6441-B249-9247-AE10-1388FD060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E77E3A-E3BF-3F44-B853-D260F038D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0EF935-6F60-AE42-8202-ADFFFD4A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F58EF3-C05C-824E-B9A2-F65C2E42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9687CB-568A-7243-A153-A219D59B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795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C5EDB-6E8B-014B-9E67-05E684E0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586737-3F28-0C45-8BEE-75B0537CA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961E91-98DD-064C-9FD1-9A0CDA96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860E0-7E67-1340-B11A-CCBCD7EE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36C1FF-20AA-1D49-919D-81743C36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9707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8BE944-AE88-334A-B7A2-FED1BE294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62D3D4-1425-674C-B0E9-4D3E019B5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9DD82D-E448-6B46-8BDF-2763FEF85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209232-B37A-C844-82E3-39B9DEC4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C12606-0B84-EE4B-9DA5-A47C5FE8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29035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04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69E00-77AB-B741-9AF9-40B02CD1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B3D2-440B-1745-B695-8A4979D3A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BC45A4-C0E0-F740-A4E5-FBAEE182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C82089-1EAD-FE47-B722-98DC30A4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37CC0-C5FA-9F45-8CAC-88FE795C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0461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A2CA6-6171-B24C-B6C8-49140719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389AA0-DCEB-BE42-B937-F94DEA765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280672-797A-D041-A412-92E73B842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7A7EC-BBB0-CD45-807A-E26D2FDC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C2D5E-2EF3-F24C-B0D3-72654B84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9846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E2D90-329D-4740-B68C-04C7C945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36B08B-4935-094A-B33F-D97618EFE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3ADBF-A853-6940-B33B-DD82F0410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E49A73-9C32-8B40-A486-1CF99257E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4B5B25-1056-5F42-BE33-520529E1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C08E08-A861-5C43-86DC-44730BB8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675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2BDFF-7E5D-D146-AF9A-22884A57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72D0B7-6919-2046-AC74-B9B4C71F3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5EF5F6-01E7-7F40-806C-4FBA577FA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F112B9-6299-1843-9CC7-65375E6D9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6D8782-F004-964D-B750-FB6CEA5E7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DD34C9-A59D-5E48-B67C-93E35889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720579-97C2-BD4F-9153-6FB2546C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2C017CD-7E32-BE40-9D67-E4FF13FA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9195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9BDA8-39BE-1A4F-AB6A-F9F77C91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926EBD-3C2A-4549-B409-C9FBD07B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F35479-7959-7142-AECF-E767E961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E51BC6-C4A4-6D43-AC42-354DEE74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8253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B6C563-1D34-AC47-801F-7F11D69BA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39EF87-DB60-474F-A2BF-40C8629F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7D300E-02FB-8645-B6EB-6D60D768F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7470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30F86-4DDF-C54F-8E06-6BE3D432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7E9C7-EC44-FD48-A592-BDE222EA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D32D36-1BBF-844E-9A8D-49451F0AC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C88E43-E4AC-D94C-AF2E-1EEB7F4B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6F123-133C-604F-80D1-58B4DC16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133666-B2BA-B84C-BC64-F50EF213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3609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97CCD-7FE3-CA4C-9F3C-2A5599B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3688EB-C5C7-FE4A-9716-B0BA62794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FADA65-7BAA-7649-86A6-CF4679B1A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81C9E9-584D-C04C-8B68-FEA14024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19748B-5368-FB49-83C6-78E291E6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33CF9-6B15-F743-83F6-A08FA041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127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2B3DFA-3FCB-F14E-999C-BAF165F9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1494C4-B03E-7649-A1E1-F80D34FE6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BEC7F-6696-8E4D-9B90-EC4FCBA2C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6D007-FA7E-2549-ADC5-7A526F901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D0DB35-4C29-1D49-BB89-C5CF69AD1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7702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B85C621-E17F-4E41-A143-0D4736F05802}"/>
              </a:ext>
            </a:extLst>
          </p:cNvPr>
          <p:cNvSpPr txBox="1"/>
          <p:nvPr/>
        </p:nvSpPr>
        <p:spPr>
          <a:xfrm>
            <a:off x="6548282" y="239281"/>
            <a:ext cx="127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800" b="1" dirty="0">
                <a:solidFill>
                  <a:srgbClr val="003353"/>
                </a:solidFill>
                <a:latin typeface="Montserrat" pitchFamily="2" charset="77"/>
              </a:rPr>
              <a:t>SECRETARÍA DE PLANIFICACIÓN Y PROGRAMACIÓN DE LA PRESIDENCIA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F375C9D-7172-DD48-9FE4-5DD97FB9433F}"/>
              </a:ext>
            </a:extLst>
          </p:cNvPr>
          <p:cNvCxnSpPr>
            <a:cxnSpLocks/>
          </p:cNvCxnSpPr>
          <p:nvPr/>
        </p:nvCxnSpPr>
        <p:spPr>
          <a:xfrm>
            <a:off x="6453895" y="228130"/>
            <a:ext cx="0" cy="612231"/>
          </a:xfrm>
          <a:prstGeom prst="line">
            <a:avLst/>
          </a:prstGeom>
          <a:ln w="12700">
            <a:solidFill>
              <a:srgbClr val="003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31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913" y="1809351"/>
            <a:ext cx="8140996" cy="1211679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47.1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Información estratégica, metodologías y sistemas para el seguimiento y evaluación de la acción pública para el desarrollo, a disposición de las entidades e instituciones públicas, el Sistema de Consejos de Desarrollo y otros actores de la sociedad.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rgbClr val="003353"/>
                </a:solidFill>
                <a:latin typeface="Montserrat" pitchFamily="2" charset="77"/>
              </a:rPr>
              <a:t>Principales Resultados y Avances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49826" y="3340291"/>
            <a:ext cx="9815014" cy="1808324"/>
            <a:chOff x="1094096" y="2795518"/>
            <a:chExt cx="9815014" cy="1808324"/>
          </a:xfrm>
        </p:grpSpPr>
        <p:sp>
          <p:nvSpPr>
            <p:cNvPr id="12" name="Rectángulo redondeado 11"/>
            <p:cNvSpPr/>
            <p:nvPr/>
          </p:nvSpPr>
          <p:spPr>
            <a:xfrm>
              <a:off x="6085765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Presupuesto Inicial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8723194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Presupuesto Ejecutado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1094096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Meta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9" name="Rectángulo redondeado 38"/>
            <p:cNvSpPr/>
            <p:nvPr/>
          </p:nvSpPr>
          <p:spPr>
            <a:xfrm>
              <a:off x="3448336" y="2795518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Meta Ejecutada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6524768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Q. 2.27 Millones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9162197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Q. 0.6629 Millones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1533099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80 Documentos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3" name="Rectángulo redondeado 42"/>
            <p:cNvSpPr/>
            <p:nvPr/>
          </p:nvSpPr>
          <p:spPr>
            <a:xfrm>
              <a:off x="3887339" y="3769056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21 Documentos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97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31" y="2218843"/>
            <a:ext cx="8140996" cy="818982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50.1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Estudiantes, profesionales, funcionarios y servidores públicos beneficiados con el programa de becas.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rgbClr val="003353"/>
                </a:solidFill>
                <a:latin typeface="Montserrat" pitchFamily="2" charset="77"/>
              </a:rPr>
              <a:t>Principales Resultados y Avances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49826" y="3340291"/>
            <a:ext cx="9815014" cy="1808324"/>
            <a:chOff x="1094096" y="2795518"/>
            <a:chExt cx="9815014" cy="1808324"/>
          </a:xfrm>
        </p:grpSpPr>
        <p:sp>
          <p:nvSpPr>
            <p:cNvPr id="12" name="Rectángulo redondeado 11"/>
            <p:cNvSpPr/>
            <p:nvPr/>
          </p:nvSpPr>
          <p:spPr>
            <a:xfrm>
              <a:off x="6085765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Presupuesto Inicial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8723194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Presupuesto Ejecutado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1094096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Meta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9" name="Rectángulo redondeado 38"/>
            <p:cNvSpPr/>
            <p:nvPr/>
          </p:nvSpPr>
          <p:spPr>
            <a:xfrm>
              <a:off x="3448336" y="2795518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Meta Ejecutada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6524768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Q. 2.32 Millones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9162197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Q. 0.6166 Millones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1533099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313 </a:t>
              </a:r>
            </a:p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Becas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3" name="Rectángulo redondeado 42"/>
            <p:cNvSpPr/>
            <p:nvPr/>
          </p:nvSpPr>
          <p:spPr>
            <a:xfrm>
              <a:off x="3887339" y="3769056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248</a:t>
              </a:r>
            </a:p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 Becas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421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C93F79F2-18CD-0946-9C79-04BF229D903B}"/>
              </a:ext>
            </a:extLst>
          </p:cNvPr>
          <p:cNvCxnSpPr>
            <a:cxnSpLocks/>
          </p:cNvCxnSpPr>
          <p:nvPr/>
        </p:nvCxnSpPr>
        <p:spPr>
          <a:xfrm>
            <a:off x="6527637" y="3116455"/>
            <a:ext cx="0" cy="612231"/>
          </a:xfrm>
          <a:prstGeom prst="line">
            <a:avLst/>
          </a:prstGeom>
          <a:ln w="12700">
            <a:solidFill>
              <a:srgbClr val="003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391486" y="2466900"/>
            <a:ext cx="7515617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800" b="1" dirty="0">
                <a:solidFill>
                  <a:schemeClr val="bg1"/>
                </a:solidFill>
                <a:latin typeface="Montserrat" pitchFamily="2" charset="77"/>
              </a:rPr>
              <a:t>RENDICIÓN DE CUENTAS</a:t>
            </a:r>
            <a:endParaRPr lang="es-GT" sz="4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217402" y="3471130"/>
            <a:ext cx="8114303" cy="7877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rgbClr val="00B0F0"/>
                </a:solidFill>
                <a:latin typeface="Montserrat" pitchFamily="2" charset="77"/>
              </a:rPr>
              <a:t>LOGROS Y TENDENCIAS</a:t>
            </a:r>
            <a:endParaRPr lang="es-GT" sz="40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425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9757D-8461-4B5F-81F8-7BAFB78B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>
                <a:latin typeface="Montserrat" panose="00000500000000000000"/>
              </a:rPr>
              <a:t>Asesorías especializadas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041"/>
            <a:ext cx="7995407" cy="4446032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ha emitido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opinión técnica sobre la factibilidad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de 1886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proyectos de inversión pública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. Se ha logrado eficiencia en tiempos para opinión, entregando en 10 días en promedio.  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Hasta el 30 de abril de 2021, se ha aprobado el 90% de proyectos de CODEDE del ejercicio fiscal 2021 y el 30% de los de la administración central.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92241393-1C90-485E-A4EA-8B6BE47E94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234" b="10271"/>
          <a:stretch/>
        </p:blipFill>
        <p:spPr>
          <a:xfrm>
            <a:off x="455072" y="2828682"/>
            <a:ext cx="8620576" cy="1608150"/>
          </a:xfr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E2E45C6-148E-42D0-A1C7-8A5BA36683E2}"/>
              </a:ext>
            </a:extLst>
          </p:cNvPr>
          <p:cNvSpPr txBox="1"/>
          <p:nvPr/>
        </p:nvSpPr>
        <p:spPr>
          <a:xfrm>
            <a:off x="9336947" y="2755594"/>
            <a:ext cx="26292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857 asesorías </a:t>
            </a: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en planificación, programación, inversión, cooperación y políticas públicas a </a:t>
            </a:r>
            <a:r>
              <a:rPr lang="es-MX" sz="18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456 entidades</a:t>
            </a:r>
            <a:endParaRPr lang="es-GT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3C2B910-D9D8-49DD-8CA8-A1CE4F84EDC7}"/>
              </a:ext>
            </a:extLst>
          </p:cNvPr>
          <p:cNvGrpSpPr/>
          <p:nvPr/>
        </p:nvGrpSpPr>
        <p:grpSpPr>
          <a:xfrm>
            <a:off x="9908841" y="2032610"/>
            <a:ext cx="1005667" cy="610337"/>
            <a:chOff x="1173965" y="1822380"/>
            <a:chExt cx="1005667" cy="610337"/>
          </a:xfrm>
          <a:solidFill>
            <a:srgbClr val="00B0F0"/>
          </a:solidFill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AC658DA6-453C-4D0C-BF83-06BF2667FB7C}"/>
                </a:ext>
              </a:extLst>
            </p:cNvPr>
            <p:cNvGrpSpPr/>
            <p:nvPr/>
          </p:nvGrpSpPr>
          <p:grpSpPr>
            <a:xfrm>
              <a:off x="1517186" y="2005232"/>
              <a:ext cx="378810" cy="427485"/>
              <a:chOff x="787380" y="1822764"/>
              <a:chExt cx="378810" cy="427485"/>
            </a:xfrm>
            <a:grpFill/>
          </p:grpSpPr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9169B57E-00E7-4508-AAB4-AD593F68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145" y="1822764"/>
                <a:ext cx="205277" cy="205277"/>
              </a:xfrm>
              <a:custGeom>
                <a:avLst/>
                <a:gdLst>
                  <a:gd name="T0" fmla="*/ 161 w 291"/>
                  <a:gd name="T1" fmla="*/ 291 h 292"/>
                  <a:gd name="T2" fmla="*/ 189 w 291"/>
                  <a:gd name="T3" fmla="*/ 286 h 292"/>
                  <a:gd name="T4" fmla="*/ 215 w 291"/>
                  <a:gd name="T5" fmla="*/ 275 h 292"/>
                  <a:gd name="T6" fmla="*/ 238 w 291"/>
                  <a:gd name="T7" fmla="*/ 259 h 292"/>
                  <a:gd name="T8" fmla="*/ 259 w 291"/>
                  <a:gd name="T9" fmla="*/ 238 h 292"/>
                  <a:gd name="T10" fmla="*/ 275 w 291"/>
                  <a:gd name="T11" fmla="*/ 215 h 292"/>
                  <a:gd name="T12" fmla="*/ 286 w 291"/>
                  <a:gd name="T13" fmla="*/ 189 h 292"/>
                  <a:gd name="T14" fmla="*/ 291 w 291"/>
                  <a:gd name="T15" fmla="*/ 161 h 292"/>
                  <a:gd name="T16" fmla="*/ 291 w 291"/>
                  <a:gd name="T17" fmla="*/ 131 h 292"/>
                  <a:gd name="T18" fmla="*/ 286 w 291"/>
                  <a:gd name="T19" fmla="*/ 103 h 292"/>
                  <a:gd name="T20" fmla="*/ 275 w 291"/>
                  <a:gd name="T21" fmla="*/ 77 h 292"/>
                  <a:gd name="T22" fmla="*/ 259 w 291"/>
                  <a:gd name="T23" fmla="*/ 54 h 292"/>
                  <a:gd name="T24" fmla="*/ 238 w 291"/>
                  <a:gd name="T25" fmla="*/ 32 h 292"/>
                  <a:gd name="T26" fmla="*/ 215 w 291"/>
                  <a:gd name="T27" fmla="*/ 17 h 292"/>
                  <a:gd name="T28" fmla="*/ 189 w 291"/>
                  <a:gd name="T29" fmla="*/ 6 h 292"/>
                  <a:gd name="T30" fmla="*/ 161 w 291"/>
                  <a:gd name="T31" fmla="*/ 1 h 292"/>
                  <a:gd name="T32" fmla="*/ 130 w 291"/>
                  <a:gd name="T33" fmla="*/ 1 h 292"/>
                  <a:gd name="T34" fmla="*/ 102 w 291"/>
                  <a:gd name="T35" fmla="*/ 6 h 292"/>
                  <a:gd name="T36" fmla="*/ 76 w 291"/>
                  <a:gd name="T37" fmla="*/ 17 h 292"/>
                  <a:gd name="T38" fmla="*/ 54 w 291"/>
                  <a:gd name="T39" fmla="*/ 32 h 292"/>
                  <a:gd name="T40" fmla="*/ 32 w 291"/>
                  <a:gd name="T41" fmla="*/ 54 h 292"/>
                  <a:gd name="T42" fmla="*/ 16 w 291"/>
                  <a:gd name="T43" fmla="*/ 77 h 292"/>
                  <a:gd name="T44" fmla="*/ 5 w 291"/>
                  <a:gd name="T45" fmla="*/ 103 h 292"/>
                  <a:gd name="T46" fmla="*/ 0 w 291"/>
                  <a:gd name="T47" fmla="*/ 131 h 292"/>
                  <a:gd name="T48" fmla="*/ 0 w 291"/>
                  <a:gd name="T49" fmla="*/ 161 h 292"/>
                  <a:gd name="T50" fmla="*/ 5 w 291"/>
                  <a:gd name="T51" fmla="*/ 189 h 292"/>
                  <a:gd name="T52" fmla="*/ 16 w 291"/>
                  <a:gd name="T53" fmla="*/ 215 h 292"/>
                  <a:gd name="T54" fmla="*/ 32 w 291"/>
                  <a:gd name="T55" fmla="*/ 238 h 292"/>
                  <a:gd name="T56" fmla="*/ 54 w 291"/>
                  <a:gd name="T57" fmla="*/ 259 h 292"/>
                  <a:gd name="T58" fmla="*/ 76 w 291"/>
                  <a:gd name="T59" fmla="*/ 275 h 292"/>
                  <a:gd name="T60" fmla="*/ 102 w 291"/>
                  <a:gd name="T61" fmla="*/ 286 h 292"/>
                  <a:gd name="T62" fmla="*/ 130 w 291"/>
                  <a:gd name="T63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1" h="292">
                    <a:moveTo>
                      <a:pt x="146" y="292"/>
                    </a:moveTo>
                    <a:lnTo>
                      <a:pt x="161" y="291"/>
                    </a:lnTo>
                    <a:lnTo>
                      <a:pt x="175" y="289"/>
                    </a:lnTo>
                    <a:lnTo>
                      <a:pt x="189" y="286"/>
                    </a:lnTo>
                    <a:lnTo>
                      <a:pt x="202" y="281"/>
                    </a:lnTo>
                    <a:lnTo>
                      <a:pt x="215" y="275"/>
                    </a:lnTo>
                    <a:lnTo>
                      <a:pt x="227" y="267"/>
                    </a:lnTo>
                    <a:lnTo>
                      <a:pt x="238" y="259"/>
                    </a:lnTo>
                    <a:lnTo>
                      <a:pt x="249" y="249"/>
                    </a:lnTo>
                    <a:lnTo>
                      <a:pt x="259" y="238"/>
                    </a:lnTo>
                    <a:lnTo>
                      <a:pt x="268" y="226"/>
                    </a:lnTo>
                    <a:lnTo>
                      <a:pt x="275" y="215"/>
                    </a:lnTo>
                    <a:lnTo>
                      <a:pt x="282" y="202"/>
                    </a:lnTo>
                    <a:lnTo>
                      <a:pt x="286" y="189"/>
                    </a:lnTo>
                    <a:lnTo>
                      <a:pt x="289" y="175"/>
                    </a:lnTo>
                    <a:lnTo>
                      <a:pt x="291" y="161"/>
                    </a:lnTo>
                    <a:lnTo>
                      <a:pt x="291" y="145"/>
                    </a:lnTo>
                    <a:lnTo>
                      <a:pt x="291" y="131"/>
                    </a:lnTo>
                    <a:lnTo>
                      <a:pt x="289" y="116"/>
                    </a:lnTo>
                    <a:lnTo>
                      <a:pt x="286" y="103"/>
                    </a:lnTo>
                    <a:lnTo>
                      <a:pt x="282" y="90"/>
                    </a:lnTo>
                    <a:lnTo>
                      <a:pt x="275" y="77"/>
                    </a:lnTo>
                    <a:lnTo>
                      <a:pt x="268" y="66"/>
                    </a:lnTo>
                    <a:lnTo>
                      <a:pt x="259" y="54"/>
                    </a:lnTo>
                    <a:lnTo>
                      <a:pt x="249" y="43"/>
                    </a:lnTo>
                    <a:lnTo>
                      <a:pt x="238" y="32"/>
                    </a:lnTo>
                    <a:lnTo>
                      <a:pt x="227" y="23"/>
                    </a:lnTo>
                    <a:lnTo>
                      <a:pt x="215" y="17"/>
                    </a:lnTo>
                    <a:lnTo>
                      <a:pt x="202" y="10"/>
                    </a:lnTo>
                    <a:lnTo>
                      <a:pt x="189" y="6"/>
                    </a:lnTo>
                    <a:lnTo>
                      <a:pt x="175" y="3"/>
                    </a:lnTo>
                    <a:lnTo>
                      <a:pt x="161" y="1"/>
                    </a:lnTo>
                    <a:lnTo>
                      <a:pt x="146" y="0"/>
                    </a:lnTo>
                    <a:lnTo>
                      <a:pt x="130" y="1"/>
                    </a:lnTo>
                    <a:lnTo>
                      <a:pt x="116" y="3"/>
                    </a:lnTo>
                    <a:lnTo>
                      <a:pt x="102" y="6"/>
                    </a:lnTo>
                    <a:lnTo>
                      <a:pt x="89" y="10"/>
                    </a:lnTo>
                    <a:lnTo>
                      <a:pt x="76" y="17"/>
                    </a:lnTo>
                    <a:lnTo>
                      <a:pt x="65" y="23"/>
                    </a:lnTo>
                    <a:lnTo>
                      <a:pt x="54" y="32"/>
                    </a:lnTo>
                    <a:lnTo>
                      <a:pt x="42" y="43"/>
                    </a:lnTo>
                    <a:lnTo>
                      <a:pt x="32" y="54"/>
                    </a:lnTo>
                    <a:lnTo>
                      <a:pt x="24" y="66"/>
                    </a:lnTo>
                    <a:lnTo>
                      <a:pt x="16" y="77"/>
                    </a:lnTo>
                    <a:lnTo>
                      <a:pt x="11" y="90"/>
                    </a:lnTo>
                    <a:lnTo>
                      <a:pt x="5" y="103"/>
                    </a:lnTo>
                    <a:lnTo>
                      <a:pt x="2" y="116"/>
                    </a:lnTo>
                    <a:lnTo>
                      <a:pt x="0" y="131"/>
                    </a:lnTo>
                    <a:lnTo>
                      <a:pt x="0" y="145"/>
                    </a:lnTo>
                    <a:lnTo>
                      <a:pt x="0" y="161"/>
                    </a:lnTo>
                    <a:lnTo>
                      <a:pt x="2" y="175"/>
                    </a:lnTo>
                    <a:lnTo>
                      <a:pt x="5" y="189"/>
                    </a:lnTo>
                    <a:lnTo>
                      <a:pt x="11" y="202"/>
                    </a:lnTo>
                    <a:lnTo>
                      <a:pt x="16" y="215"/>
                    </a:lnTo>
                    <a:lnTo>
                      <a:pt x="24" y="226"/>
                    </a:lnTo>
                    <a:lnTo>
                      <a:pt x="32" y="238"/>
                    </a:lnTo>
                    <a:lnTo>
                      <a:pt x="42" y="249"/>
                    </a:lnTo>
                    <a:lnTo>
                      <a:pt x="54" y="259"/>
                    </a:lnTo>
                    <a:lnTo>
                      <a:pt x="65" y="267"/>
                    </a:lnTo>
                    <a:lnTo>
                      <a:pt x="76" y="275"/>
                    </a:lnTo>
                    <a:lnTo>
                      <a:pt x="89" y="281"/>
                    </a:lnTo>
                    <a:lnTo>
                      <a:pt x="102" y="286"/>
                    </a:lnTo>
                    <a:lnTo>
                      <a:pt x="116" y="289"/>
                    </a:lnTo>
                    <a:lnTo>
                      <a:pt x="130" y="291"/>
                    </a:lnTo>
                    <a:lnTo>
                      <a:pt x="146" y="2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39" name="Freeform 86">
                <a:extLst>
                  <a:ext uri="{FF2B5EF4-FFF2-40B4-BE49-F238E27FC236}">
                    <a16:creationId xmlns:a16="http://schemas.microsoft.com/office/drawing/2014/main" id="{158A1F55-D900-41BB-B7ED-1D52C8921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380" y="2028041"/>
                <a:ext cx="378810" cy="222208"/>
              </a:xfrm>
              <a:custGeom>
                <a:avLst/>
                <a:gdLst>
                  <a:gd name="T0" fmla="*/ 533 w 535"/>
                  <a:gd name="T1" fmla="*/ 170 h 317"/>
                  <a:gd name="T2" fmla="*/ 531 w 535"/>
                  <a:gd name="T3" fmla="*/ 148 h 317"/>
                  <a:gd name="T4" fmla="*/ 527 w 535"/>
                  <a:gd name="T5" fmla="*/ 127 h 317"/>
                  <a:gd name="T6" fmla="*/ 521 w 535"/>
                  <a:gd name="T7" fmla="*/ 106 h 317"/>
                  <a:gd name="T8" fmla="*/ 516 w 535"/>
                  <a:gd name="T9" fmla="*/ 87 h 317"/>
                  <a:gd name="T10" fmla="*/ 507 w 535"/>
                  <a:gd name="T11" fmla="*/ 68 h 317"/>
                  <a:gd name="T12" fmla="*/ 498 w 535"/>
                  <a:gd name="T13" fmla="*/ 51 h 317"/>
                  <a:gd name="T14" fmla="*/ 486 w 535"/>
                  <a:gd name="T15" fmla="*/ 35 h 317"/>
                  <a:gd name="T16" fmla="*/ 472 w 535"/>
                  <a:gd name="T17" fmla="*/ 22 h 317"/>
                  <a:gd name="T18" fmla="*/ 455 w 535"/>
                  <a:gd name="T19" fmla="*/ 12 h 317"/>
                  <a:gd name="T20" fmla="*/ 436 w 535"/>
                  <a:gd name="T21" fmla="*/ 5 h 317"/>
                  <a:gd name="T22" fmla="*/ 416 w 535"/>
                  <a:gd name="T23" fmla="*/ 2 h 317"/>
                  <a:gd name="T24" fmla="*/ 398 w 535"/>
                  <a:gd name="T25" fmla="*/ 3 h 317"/>
                  <a:gd name="T26" fmla="*/ 374 w 535"/>
                  <a:gd name="T27" fmla="*/ 18 h 317"/>
                  <a:gd name="T28" fmla="*/ 351 w 535"/>
                  <a:gd name="T29" fmla="*/ 32 h 317"/>
                  <a:gd name="T30" fmla="*/ 330 w 535"/>
                  <a:gd name="T31" fmla="*/ 41 h 317"/>
                  <a:gd name="T32" fmla="*/ 305 w 535"/>
                  <a:gd name="T33" fmla="*/ 49 h 317"/>
                  <a:gd name="T34" fmla="*/ 281 w 535"/>
                  <a:gd name="T35" fmla="*/ 53 h 317"/>
                  <a:gd name="T36" fmla="*/ 255 w 535"/>
                  <a:gd name="T37" fmla="*/ 53 h 317"/>
                  <a:gd name="T38" fmla="*/ 230 w 535"/>
                  <a:gd name="T39" fmla="*/ 49 h 317"/>
                  <a:gd name="T40" fmla="*/ 205 w 535"/>
                  <a:gd name="T41" fmla="*/ 41 h 317"/>
                  <a:gd name="T42" fmla="*/ 184 w 535"/>
                  <a:gd name="T43" fmla="*/ 32 h 317"/>
                  <a:gd name="T44" fmla="*/ 161 w 535"/>
                  <a:gd name="T45" fmla="*/ 18 h 317"/>
                  <a:gd name="T46" fmla="*/ 137 w 535"/>
                  <a:gd name="T47" fmla="*/ 3 h 317"/>
                  <a:gd name="T48" fmla="*/ 120 w 535"/>
                  <a:gd name="T49" fmla="*/ 2 h 317"/>
                  <a:gd name="T50" fmla="*/ 99 w 535"/>
                  <a:gd name="T51" fmla="*/ 5 h 317"/>
                  <a:gd name="T52" fmla="*/ 80 w 535"/>
                  <a:gd name="T53" fmla="*/ 12 h 317"/>
                  <a:gd name="T54" fmla="*/ 63 w 535"/>
                  <a:gd name="T55" fmla="*/ 22 h 317"/>
                  <a:gd name="T56" fmla="*/ 50 w 535"/>
                  <a:gd name="T57" fmla="*/ 35 h 317"/>
                  <a:gd name="T58" fmla="*/ 39 w 535"/>
                  <a:gd name="T59" fmla="*/ 51 h 317"/>
                  <a:gd name="T60" fmla="*/ 28 w 535"/>
                  <a:gd name="T61" fmla="*/ 68 h 317"/>
                  <a:gd name="T62" fmla="*/ 20 w 535"/>
                  <a:gd name="T63" fmla="*/ 87 h 317"/>
                  <a:gd name="T64" fmla="*/ 14 w 535"/>
                  <a:gd name="T65" fmla="*/ 106 h 317"/>
                  <a:gd name="T66" fmla="*/ 8 w 535"/>
                  <a:gd name="T67" fmla="*/ 127 h 317"/>
                  <a:gd name="T68" fmla="*/ 5 w 535"/>
                  <a:gd name="T69" fmla="*/ 148 h 317"/>
                  <a:gd name="T70" fmla="*/ 2 w 535"/>
                  <a:gd name="T71" fmla="*/ 170 h 317"/>
                  <a:gd name="T72" fmla="*/ 1 w 535"/>
                  <a:gd name="T73" fmla="*/ 189 h 317"/>
                  <a:gd name="T74" fmla="*/ 0 w 535"/>
                  <a:gd name="T75" fmla="*/ 209 h 317"/>
                  <a:gd name="T76" fmla="*/ 0 w 535"/>
                  <a:gd name="T77" fmla="*/ 229 h 317"/>
                  <a:gd name="T78" fmla="*/ 4 w 535"/>
                  <a:gd name="T79" fmla="*/ 250 h 317"/>
                  <a:gd name="T80" fmla="*/ 11 w 535"/>
                  <a:gd name="T81" fmla="*/ 268 h 317"/>
                  <a:gd name="T82" fmla="*/ 21 w 535"/>
                  <a:gd name="T83" fmla="*/ 283 h 317"/>
                  <a:gd name="T84" fmla="*/ 34 w 535"/>
                  <a:gd name="T85" fmla="*/ 297 h 317"/>
                  <a:gd name="T86" fmla="*/ 50 w 535"/>
                  <a:gd name="T87" fmla="*/ 307 h 317"/>
                  <a:gd name="T88" fmla="*/ 70 w 535"/>
                  <a:gd name="T89" fmla="*/ 314 h 317"/>
                  <a:gd name="T90" fmla="*/ 90 w 535"/>
                  <a:gd name="T91" fmla="*/ 317 h 317"/>
                  <a:gd name="T92" fmla="*/ 434 w 535"/>
                  <a:gd name="T93" fmla="*/ 317 h 317"/>
                  <a:gd name="T94" fmla="*/ 455 w 535"/>
                  <a:gd name="T95" fmla="*/ 316 h 317"/>
                  <a:gd name="T96" fmla="*/ 475 w 535"/>
                  <a:gd name="T97" fmla="*/ 310 h 317"/>
                  <a:gd name="T98" fmla="*/ 493 w 535"/>
                  <a:gd name="T99" fmla="*/ 303 h 317"/>
                  <a:gd name="T100" fmla="*/ 507 w 535"/>
                  <a:gd name="T101" fmla="*/ 291 h 317"/>
                  <a:gd name="T102" fmla="*/ 520 w 535"/>
                  <a:gd name="T103" fmla="*/ 276 h 317"/>
                  <a:gd name="T104" fmla="*/ 529 w 535"/>
                  <a:gd name="T105" fmla="*/ 260 h 317"/>
                  <a:gd name="T106" fmla="*/ 534 w 535"/>
                  <a:gd name="T107" fmla="*/ 240 h 317"/>
                  <a:gd name="T108" fmla="*/ 535 w 535"/>
                  <a:gd name="T109" fmla="*/ 219 h 317"/>
                  <a:gd name="T110" fmla="*/ 535 w 535"/>
                  <a:gd name="T111" fmla="*/ 199 h 317"/>
                  <a:gd name="T112" fmla="*/ 534 w 535"/>
                  <a:gd name="T113" fmla="*/ 18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5" h="317">
                    <a:moveTo>
                      <a:pt x="534" y="180"/>
                    </a:moveTo>
                    <a:lnTo>
                      <a:pt x="533" y="170"/>
                    </a:lnTo>
                    <a:lnTo>
                      <a:pt x="532" y="159"/>
                    </a:lnTo>
                    <a:lnTo>
                      <a:pt x="531" y="148"/>
                    </a:lnTo>
                    <a:lnTo>
                      <a:pt x="529" y="138"/>
                    </a:lnTo>
                    <a:lnTo>
                      <a:pt x="527" y="127"/>
                    </a:lnTo>
                    <a:lnTo>
                      <a:pt x="525" y="116"/>
                    </a:lnTo>
                    <a:lnTo>
                      <a:pt x="521" y="106"/>
                    </a:lnTo>
                    <a:lnTo>
                      <a:pt x="519" y="97"/>
                    </a:lnTo>
                    <a:lnTo>
                      <a:pt x="516" y="87"/>
                    </a:lnTo>
                    <a:lnTo>
                      <a:pt x="512" y="78"/>
                    </a:lnTo>
                    <a:lnTo>
                      <a:pt x="507" y="68"/>
                    </a:lnTo>
                    <a:lnTo>
                      <a:pt x="502" y="60"/>
                    </a:lnTo>
                    <a:lnTo>
                      <a:pt x="498" y="51"/>
                    </a:lnTo>
                    <a:lnTo>
                      <a:pt x="491" y="43"/>
                    </a:lnTo>
                    <a:lnTo>
                      <a:pt x="486" y="35"/>
                    </a:lnTo>
                    <a:lnTo>
                      <a:pt x="479" y="29"/>
                    </a:lnTo>
                    <a:lnTo>
                      <a:pt x="472" y="22"/>
                    </a:lnTo>
                    <a:lnTo>
                      <a:pt x="464" y="17"/>
                    </a:lnTo>
                    <a:lnTo>
                      <a:pt x="455" y="12"/>
                    </a:lnTo>
                    <a:lnTo>
                      <a:pt x="447" y="8"/>
                    </a:lnTo>
                    <a:lnTo>
                      <a:pt x="436" y="5"/>
                    </a:lnTo>
                    <a:lnTo>
                      <a:pt x="426" y="3"/>
                    </a:lnTo>
                    <a:lnTo>
                      <a:pt x="416" y="2"/>
                    </a:lnTo>
                    <a:lnTo>
                      <a:pt x="404" y="0"/>
                    </a:lnTo>
                    <a:lnTo>
                      <a:pt x="398" y="3"/>
                    </a:lnTo>
                    <a:lnTo>
                      <a:pt x="387" y="9"/>
                    </a:lnTo>
                    <a:lnTo>
                      <a:pt x="374" y="18"/>
                    </a:lnTo>
                    <a:lnTo>
                      <a:pt x="359" y="27"/>
                    </a:lnTo>
                    <a:lnTo>
                      <a:pt x="351" y="32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18" y="46"/>
                    </a:lnTo>
                    <a:lnTo>
                      <a:pt x="305" y="49"/>
                    </a:lnTo>
                    <a:lnTo>
                      <a:pt x="293" y="51"/>
                    </a:lnTo>
                    <a:lnTo>
                      <a:pt x="281" y="53"/>
                    </a:lnTo>
                    <a:lnTo>
                      <a:pt x="268" y="53"/>
                    </a:lnTo>
                    <a:lnTo>
                      <a:pt x="255" y="53"/>
                    </a:lnTo>
                    <a:lnTo>
                      <a:pt x="243" y="51"/>
                    </a:lnTo>
                    <a:lnTo>
                      <a:pt x="230" y="49"/>
                    </a:lnTo>
                    <a:lnTo>
                      <a:pt x="217" y="46"/>
                    </a:lnTo>
                    <a:lnTo>
                      <a:pt x="205" y="41"/>
                    </a:lnTo>
                    <a:lnTo>
                      <a:pt x="194" y="37"/>
                    </a:lnTo>
                    <a:lnTo>
                      <a:pt x="184" y="32"/>
                    </a:lnTo>
                    <a:lnTo>
                      <a:pt x="176" y="27"/>
                    </a:lnTo>
                    <a:lnTo>
                      <a:pt x="161" y="18"/>
                    </a:lnTo>
                    <a:lnTo>
                      <a:pt x="148" y="9"/>
                    </a:lnTo>
                    <a:lnTo>
                      <a:pt x="137" y="3"/>
                    </a:lnTo>
                    <a:lnTo>
                      <a:pt x="131" y="0"/>
                    </a:lnTo>
                    <a:lnTo>
                      <a:pt x="120" y="2"/>
                    </a:lnTo>
                    <a:lnTo>
                      <a:pt x="109" y="3"/>
                    </a:lnTo>
                    <a:lnTo>
                      <a:pt x="99" y="5"/>
                    </a:lnTo>
                    <a:lnTo>
                      <a:pt x="89" y="8"/>
                    </a:lnTo>
                    <a:lnTo>
                      <a:pt x="80" y="12"/>
                    </a:lnTo>
                    <a:lnTo>
                      <a:pt x="71" y="17"/>
                    </a:lnTo>
                    <a:lnTo>
                      <a:pt x="63" y="22"/>
                    </a:lnTo>
                    <a:lnTo>
                      <a:pt x="57" y="29"/>
                    </a:lnTo>
                    <a:lnTo>
                      <a:pt x="50" y="35"/>
                    </a:lnTo>
                    <a:lnTo>
                      <a:pt x="44" y="43"/>
                    </a:lnTo>
                    <a:lnTo>
                      <a:pt x="39" y="51"/>
                    </a:lnTo>
                    <a:lnTo>
                      <a:pt x="33" y="60"/>
                    </a:lnTo>
                    <a:lnTo>
                      <a:pt x="28" y="68"/>
                    </a:lnTo>
                    <a:lnTo>
                      <a:pt x="23" y="78"/>
                    </a:lnTo>
                    <a:lnTo>
                      <a:pt x="20" y="87"/>
                    </a:lnTo>
                    <a:lnTo>
                      <a:pt x="17" y="97"/>
                    </a:lnTo>
                    <a:lnTo>
                      <a:pt x="14" y="106"/>
                    </a:lnTo>
                    <a:lnTo>
                      <a:pt x="11" y="116"/>
                    </a:lnTo>
                    <a:lnTo>
                      <a:pt x="8" y="127"/>
                    </a:lnTo>
                    <a:lnTo>
                      <a:pt x="6" y="138"/>
                    </a:lnTo>
                    <a:lnTo>
                      <a:pt x="5" y="148"/>
                    </a:lnTo>
                    <a:lnTo>
                      <a:pt x="3" y="159"/>
                    </a:lnTo>
                    <a:lnTo>
                      <a:pt x="2" y="170"/>
                    </a:lnTo>
                    <a:lnTo>
                      <a:pt x="1" y="180"/>
                    </a:lnTo>
                    <a:lnTo>
                      <a:pt x="1" y="189"/>
                    </a:lnTo>
                    <a:lnTo>
                      <a:pt x="0" y="199"/>
                    </a:lnTo>
                    <a:lnTo>
                      <a:pt x="0" y="209"/>
                    </a:lnTo>
                    <a:lnTo>
                      <a:pt x="0" y="219"/>
                    </a:lnTo>
                    <a:lnTo>
                      <a:pt x="0" y="229"/>
                    </a:lnTo>
                    <a:lnTo>
                      <a:pt x="2" y="240"/>
                    </a:lnTo>
                    <a:lnTo>
                      <a:pt x="4" y="250"/>
                    </a:lnTo>
                    <a:lnTo>
                      <a:pt x="7" y="260"/>
                    </a:lnTo>
                    <a:lnTo>
                      <a:pt x="11" y="268"/>
                    </a:lnTo>
                    <a:lnTo>
                      <a:pt x="16" y="276"/>
                    </a:lnTo>
                    <a:lnTo>
                      <a:pt x="21" y="283"/>
                    </a:lnTo>
                    <a:lnTo>
                      <a:pt x="28" y="291"/>
                    </a:lnTo>
                    <a:lnTo>
                      <a:pt x="34" y="297"/>
                    </a:lnTo>
                    <a:lnTo>
                      <a:pt x="43" y="303"/>
                    </a:lnTo>
                    <a:lnTo>
                      <a:pt x="50" y="307"/>
                    </a:lnTo>
                    <a:lnTo>
                      <a:pt x="60" y="310"/>
                    </a:lnTo>
                    <a:lnTo>
                      <a:pt x="70" y="314"/>
                    </a:lnTo>
                    <a:lnTo>
                      <a:pt x="80" y="316"/>
                    </a:lnTo>
                    <a:lnTo>
                      <a:pt x="90" y="317"/>
                    </a:lnTo>
                    <a:lnTo>
                      <a:pt x="101" y="317"/>
                    </a:lnTo>
                    <a:lnTo>
                      <a:pt x="434" y="317"/>
                    </a:lnTo>
                    <a:lnTo>
                      <a:pt x="445" y="317"/>
                    </a:lnTo>
                    <a:lnTo>
                      <a:pt x="455" y="316"/>
                    </a:lnTo>
                    <a:lnTo>
                      <a:pt x="466" y="314"/>
                    </a:lnTo>
                    <a:lnTo>
                      <a:pt x="475" y="310"/>
                    </a:lnTo>
                    <a:lnTo>
                      <a:pt x="485" y="307"/>
                    </a:lnTo>
                    <a:lnTo>
                      <a:pt x="493" y="303"/>
                    </a:lnTo>
                    <a:lnTo>
                      <a:pt x="501" y="297"/>
                    </a:lnTo>
                    <a:lnTo>
                      <a:pt x="507" y="291"/>
                    </a:lnTo>
                    <a:lnTo>
                      <a:pt x="514" y="283"/>
                    </a:lnTo>
                    <a:lnTo>
                      <a:pt x="520" y="276"/>
                    </a:lnTo>
                    <a:lnTo>
                      <a:pt x="525" y="268"/>
                    </a:lnTo>
                    <a:lnTo>
                      <a:pt x="529" y="260"/>
                    </a:lnTo>
                    <a:lnTo>
                      <a:pt x="532" y="250"/>
                    </a:lnTo>
                    <a:lnTo>
                      <a:pt x="534" y="240"/>
                    </a:lnTo>
                    <a:lnTo>
                      <a:pt x="535" y="229"/>
                    </a:lnTo>
                    <a:lnTo>
                      <a:pt x="535" y="219"/>
                    </a:lnTo>
                    <a:lnTo>
                      <a:pt x="535" y="209"/>
                    </a:lnTo>
                    <a:lnTo>
                      <a:pt x="535" y="199"/>
                    </a:lnTo>
                    <a:lnTo>
                      <a:pt x="534" y="189"/>
                    </a:lnTo>
                    <a:lnTo>
                      <a:pt x="534" y="1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78961A2E-68BD-4A55-BE03-0ED91D2B2E4A}"/>
                </a:ext>
              </a:extLst>
            </p:cNvPr>
            <p:cNvGrpSpPr/>
            <p:nvPr/>
          </p:nvGrpSpPr>
          <p:grpSpPr>
            <a:xfrm>
              <a:off x="1848436" y="1829244"/>
              <a:ext cx="331196" cy="346592"/>
              <a:chOff x="787380" y="1822764"/>
              <a:chExt cx="378810" cy="427485"/>
            </a:xfrm>
            <a:grpFill/>
          </p:grpSpPr>
          <p:sp>
            <p:nvSpPr>
              <p:cNvPr id="36" name="Freeform 85">
                <a:extLst>
                  <a:ext uri="{FF2B5EF4-FFF2-40B4-BE49-F238E27FC236}">
                    <a16:creationId xmlns:a16="http://schemas.microsoft.com/office/drawing/2014/main" id="{4E85FCE2-25D5-48DB-A74C-CB6FC6F90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145" y="1822764"/>
                <a:ext cx="205277" cy="205277"/>
              </a:xfrm>
              <a:custGeom>
                <a:avLst/>
                <a:gdLst>
                  <a:gd name="T0" fmla="*/ 161 w 291"/>
                  <a:gd name="T1" fmla="*/ 291 h 292"/>
                  <a:gd name="T2" fmla="*/ 189 w 291"/>
                  <a:gd name="T3" fmla="*/ 286 h 292"/>
                  <a:gd name="T4" fmla="*/ 215 w 291"/>
                  <a:gd name="T5" fmla="*/ 275 h 292"/>
                  <a:gd name="T6" fmla="*/ 238 w 291"/>
                  <a:gd name="T7" fmla="*/ 259 h 292"/>
                  <a:gd name="T8" fmla="*/ 259 w 291"/>
                  <a:gd name="T9" fmla="*/ 238 h 292"/>
                  <a:gd name="T10" fmla="*/ 275 w 291"/>
                  <a:gd name="T11" fmla="*/ 215 h 292"/>
                  <a:gd name="T12" fmla="*/ 286 w 291"/>
                  <a:gd name="T13" fmla="*/ 189 h 292"/>
                  <a:gd name="T14" fmla="*/ 291 w 291"/>
                  <a:gd name="T15" fmla="*/ 161 h 292"/>
                  <a:gd name="T16" fmla="*/ 291 w 291"/>
                  <a:gd name="T17" fmla="*/ 131 h 292"/>
                  <a:gd name="T18" fmla="*/ 286 w 291"/>
                  <a:gd name="T19" fmla="*/ 103 h 292"/>
                  <a:gd name="T20" fmla="*/ 275 w 291"/>
                  <a:gd name="T21" fmla="*/ 77 h 292"/>
                  <a:gd name="T22" fmla="*/ 259 w 291"/>
                  <a:gd name="T23" fmla="*/ 54 h 292"/>
                  <a:gd name="T24" fmla="*/ 238 w 291"/>
                  <a:gd name="T25" fmla="*/ 32 h 292"/>
                  <a:gd name="T26" fmla="*/ 215 w 291"/>
                  <a:gd name="T27" fmla="*/ 17 h 292"/>
                  <a:gd name="T28" fmla="*/ 189 w 291"/>
                  <a:gd name="T29" fmla="*/ 6 h 292"/>
                  <a:gd name="T30" fmla="*/ 161 w 291"/>
                  <a:gd name="T31" fmla="*/ 1 h 292"/>
                  <a:gd name="T32" fmla="*/ 130 w 291"/>
                  <a:gd name="T33" fmla="*/ 1 h 292"/>
                  <a:gd name="T34" fmla="*/ 102 w 291"/>
                  <a:gd name="T35" fmla="*/ 6 h 292"/>
                  <a:gd name="T36" fmla="*/ 76 w 291"/>
                  <a:gd name="T37" fmla="*/ 17 h 292"/>
                  <a:gd name="T38" fmla="*/ 54 w 291"/>
                  <a:gd name="T39" fmla="*/ 32 h 292"/>
                  <a:gd name="T40" fmla="*/ 32 w 291"/>
                  <a:gd name="T41" fmla="*/ 54 h 292"/>
                  <a:gd name="T42" fmla="*/ 16 w 291"/>
                  <a:gd name="T43" fmla="*/ 77 h 292"/>
                  <a:gd name="T44" fmla="*/ 5 w 291"/>
                  <a:gd name="T45" fmla="*/ 103 h 292"/>
                  <a:gd name="T46" fmla="*/ 0 w 291"/>
                  <a:gd name="T47" fmla="*/ 131 h 292"/>
                  <a:gd name="T48" fmla="*/ 0 w 291"/>
                  <a:gd name="T49" fmla="*/ 161 h 292"/>
                  <a:gd name="T50" fmla="*/ 5 w 291"/>
                  <a:gd name="T51" fmla="*/ 189 h 292"/>
                  <a:gd name="T52" fmla="*/ 16 w 291"/>
                  <a:gd name="T53" fmla="*/ 215 h 292"/>
                  <a:gd name="T54" fmla="*/ 32 w 291"/>
                  <a:gd name="T55" fmla="*/ 238 h 292"/>
                  <a:gd name="T56" fmla="*/ 54 w 291"/>
                  <a:gd name="T57" fmla="*/ 259 h 292"/>
                  <a:gd name="T58" fmla="*/ 76 w 291"/>
                  <a:gd name="T59" fmla="*/ 275 h 292"/>
                  <a:gd name="T60" fmla="*/ 102 w 291"/>
                  <a:gd name="T61" fmla="*/ 286 h 292"/>
                  <a:gd name="T62" fmla="*/ 130 w 291"/>
                  <a:gd name="T63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1" h="292">
                    <a:moveTo>
                      <a:pt x="146" y="292"/>
                    </a:moveTo>
                    <a:lnTo>
                      <a:pt x="161" y="291"/>
                    </a:lnTo>
                    <a:lnTo>
                      <a:pt x="175" y="289"/>
                    </a:lnTo>
                    <a:lnTo>
                      <a:pt x="189" y="286"/>
                    </a:lnTo>
                    <a:lnTo>
                      <a:pt x="202" y="281"/>
                    </a:lnTo>
                    <a:lnTo>
                      <a:pt x="215" y="275"/>
                    </a:lnTo>
                    <a:lnTo>
                      <a:pt x="227" y="267"/>
                    </a:lnTo>
                    <a:lnTo>
                      <a:pt x="238" y="259"/>
                    </a:lnTo>
                    <a:lnTo>
                      <a:pt x="249" y="249"/>
                    </a:lnTo>
                    <a:lnTo>
                      <a:pt x="259" y="238"/>
                    </a:lnTo>
                    <a:lnTo>
                      <a:pt x="268" y="226"/>
                    </a:lnTo>
                    <a:lnTo>
                      <a:pt x="275" y="215"/>
                    </a:lnTo>
                    <a:lnTo>
                      <a:pt x="282" y="202"/>
                    </a:lnTo>
                    <a:lnTo>
                      <a:pt x="286" y="189"/>
                    </a:lnTo>
                    <a:lnTo>
                      <a:pt x="289" y="175"/>
                    </a:lnTo>
                    <a:lnTo>
                      <a:pt x="291" y="161"/>
                    </a:lnTo>
                    <a:lnTo>
                      <a:pt x="291" y="145"/>
                    </a:lnTo>
                    <a:lnTo>
                      <a:pt x="291" y="131"/>
                    </a:lnTo>
                    <a:lnTo>
                      <a:pt x="289" y="116"/>
                    </a:lnTo>
                    <a:lnTo>
                      <a:pt x="286" y="103"/>
                    </a:lnTo>
                    <a:lnTo>
                      <a:pt x="282" y="90"/>
                    </a:lnTo>
                    <a:lnTo>
                      <a:pt x="275" y="77"/>
                    </a:lnTo>
                    <a:lnTo>
                      <a:pt x="268" y="66"/>
                    </a:lnTo>
                    <a:lnTo>
                      <a:pt x="259" y="54"/>
                    </a:lnTo>
                    <a:lnTo>
                      <a:pt x="249" y="43"/>
                    </a:lnTo>
                    <a:lnTo>
                      <a:pt x="238" y="32"/>
                    </a:lnTo>
                    <a:lnTo>
                      <a:pt x="227" y="23"/>
                    </a:lnTo>
                    <a:lnTo>
                      <a:pt x="215" y="17"/>
                    </a:lnTo>
                    <a:lnTo>
                      <a:pt x="202" y="10"/>
                    </a:lnTo>
                    <a:lnTo>
                      <a:pt x="189" y="6"/>
                    </a:lnTo>
                    <a:lnTo>
                      <a:pt x="175" y="3"/>
                    </a:lnTo>
                    <a:lnTo>
                      <a:pt x="161" y="1"/>
                    </a:lnTo>
                    <a:lnTo>
                      <a:pt x="146" y="0"/>
                    </a:lnTo>
                    <a:lnTo>
                      <a:pt x="130" y="1"/>
                    </a:lnTo>
                    <a:lnTo>
                      <a:pt x="116" y="3"/>
                    </a:lnTo>
                    <a:lnTo>
                      <a:pt x="102" y="6"/>
                    </a:lnTo>
                    <a:lnTo>
                      <a:pt x="89" y="10"/>
                    </a:lnTo>
                    <a:lnTo>
                      <a:pt x="76" y="17"/>
                    </a:lnTo>
                    <a:lnTo>
                      <a:pt x="65" y="23"/>
                    </a:lnTo>
                    <a:lnTo>
                      <a:pt x="54" y="32"/>
                    </a:lnTo>
                    <a:lnTo>
                      <a:pt x="42" y="43"/>
                    </a:lnTo>
                    <a:lnTo>
                      <a:pt x="32" y="54"/>
                    </a:lnTo>
                    <a:lnTo>
                      <a:pt x="24" y="66"/>
                    </a:lnTo>
                    <a:lnTo>
                      <a:pt x="16" y="77"/>
                    </a:lnTo>
                    <a:lnTo>
                      <a:pt x="11" y="90"/>
                    </a:lnTo>
                    <a:lnTo>
                      <a:pt x="5" y="103"/>
                    </a:lnTo>
                    <a:lnTo>
                      <a:pt x="2" y="116"/>
                    </a:lnTo>
                    <a:lnTo>
                      <a:pt x="0" y="131"/>
                    </a:lnTo>
                    <a:lnTo>
                      <a:pt x="0" y="145"/>
                    </a:lnTo>
                    <a:lnTo>
                      <a:pt x="0" y="161"/>
                    </a:lnTo>
                    <a:lnTo>
                      <a:pt x="2" y="175"/>
                    </a:lnTo>
                    <a:lnTo>
                      <a:pt x="5" y="189"/>
                    </a:lnTo>
                    <a:lnTo>
                      <a:pt x="11" y="202"/>
                    </a:lnTo>
                    <a:lnTo>
                      <a:pt x="16" y="215"/>
                    </a:lnTo>
                    <a:lnTo>
                      <a:pt x="24" y="226"/>
                    </a:lnTo>
                    <a:lnTo>
                      <a:pt x="32" y="238"/>
                    </a:lnTo>
                    <a:lnTo>
                      <a:pt x="42" y="249"/>
                    </a:lnTo>
                    <a:lnTo>
                      <a:pt x="54" y="259"/>
                    </a:lnTo>
                    <a:lnTo>
                      <a:pt x="65" y="267"/>
                    </a:lnTo>
                    <a:lnTo>
                      <a:pt x="76" y="275"/>
                    </a:lnTo>
                    <a:lnTo>
                      <a:pt x="89" y="281"/>
                    </a:lnTo>
                    <a:lnTo>
                      <a:pt x="102" y="286"/>
                    </a:lnTo>
                    <a:lnTo>
                      <a:pt x="116" y="289"/>
                    </a:lnTo>
                    <a:lnTo>
                      <a:pt x="130" y="291"/>
                    </a:lnTo>
                    <a:lnTo>
                      <a:pt x="146" y="2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37" name="Freeform 86">
                <a:extLst>
                  <a:ext uri="{FF2B5EF4-FFF2-40B4-BE49-F238E27FC236}">
                    <a16:creationId xmlns:a16="http://schemas.microsoft.com/office/drawing/2014/main" id="{B1C1DD26-027F-4D51-9D04-4DB280EAA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380" y="2028041"/>
                <a:ext cx="378810" cy="222208"/>
              </a:xfrm>
              <a:custGeom>
                <a:avLst/>
                <a:gdLst>
                  <a:gd name="T0" fmla="*/ 533 w 535"/>
                  <a:gd name="T1" fmla="*/ 170 h 317"/>
                  <a:gd name="T2" fmla="*/ 531 w 535"/>
                  <a:gd name="T3" fmla="*/ 148 h 317"/>
                  <a:gd name="T4" fmla="*/ 527 w 535"/>
                  <a:gd name="T5" fmla="*/ 127 h 317"/>
                  <a:gd name="T6" fmla="*/ 521 w 535"/>
                  <a:gd name="T7" fmla="*/ 106 h 317"/>
                  <a:gd name="T8" fmla="*/ 516 w 535"/>
                  <a:gd name="T9" fmla="*/ 87 h 317"/>
                  <a:gd name="T10" fmla="*/ 507 w 535"/>
                  <a:gd name="T11" fmla="*/ 68 h 317"/>
                  <a:gd name="T12" fmla="*/ 498 w 535"/>
                  <a:gd name="T13" fmla="*/ 51 h 317"/>
                  <a:gd name="T14" fmla="*/ 486 w 535"/>
                  <a:gd name="T15" fmla="*/ 35 h 317"/>
                  <a:gd name="T16" fmla="*/ 472 w 535"/>
                  <a:gd name="T17" fmla="*/ 22 h 317"/>
                  <a:gd name="T18" fmla="*/ 455 w 535"/>
                  <a:gd name="T19" fmla="*/ 12 h 317"/>
                  <a:gd name="T20" fmla="*/ 436 w 535"/>
                  <a:gd name="T21" fmla="*/ 5 h 317"/>
                  <a:gd name="T22" fmla="*/ 416 w 535"/>
                  <a:gd name="T23" fmla="*/ 2 h 317"/>
                  <a:gd name="T24" fmla="*/ 398 w 535"/>
                  <a:gd name="T25" fmla="*/ 3 h 317"/>
                  <a:gd name="T26" fmla="*/ 374 w 535"/>
                  <a:gd name="T27" fmla="*/ 18 h 317"/>
                  <a:gd name="T28" fmla="*/ 351 w 535"/>
                  <a:gd name="T29" fmla="*/ 32 h 317"/>
                  <a:gd name="T30" fmla="*/ 330 w 535"/>
                  <a:gd name="T31" fmla="*/ 41 h 317"/>
                  <a:gd name="T32" fmla="*/ 305 w 535"/>
                  <a:gd name="T33" fmla="*/ 49 h 317"/>
                  <a:gd name="T34" fmla="*/ 281 w 535"/>
                  <a:gd name="T35" fmla="*/ 53 h 317"/>
                  <a:gd name="T36" fmla="*/ 255 w 535"/>
                  <a:gd name="T37" fmla="*/ 53 h 317"/>
                  <a:gd name="T38" fmla="*/ 230 w 535"/>
                  <a:gd name="T39" fmla="*/ 49 h 317"/>
                  <a:gd name="T40" fmla="*/ 205 w 535"/>
                  <a:gd name="T41" fmla="*/ 41 h 317"/>
                  <a:gd name="T42" fmla="*/ 184 w 535"/>
                  <a:gd name="T43" fmla="*/ 32 h 317"/>
                  <a:gd name="T44" fmla="*/ 161 w 535"/>
                  <a:gd name="T45" fmla="*/ 18 h 317"/>
                  <a:gd name="T46" fmla="*/ 137 w 535"/>
                  <a:gd name="T47" fmla="*/ 3 h 317"/>
                  <a:gd name="T48" fmla="*/ 120 w 535"/>
                  <a:gd name="T49" fmla="*/ 2 h 317"/>
                  <a:gd name="T50" fmla="*/ 99 w 535"/>
                  <a:gd name="T51" fmla="*/ 5 h 317"/>
                  <a:gd name="T52" fmla="*/ 80 w 535"/>
                  <a:gd name="T53" fmla="*/ 12 h 317"/>
                  <a:gd name="T54" fmla="*/ 63 w 535"/>
                  <a:gd name="T55" fmla="*/ 22 h 317"/>
                  <a:gd name="T56" fmla="*/ 50 w 535"/>
                  <a:gd name="T57" fmla="*/ 35 h 317"/>
                  <a:gd name="T58" fmla="*/ 39 w 535"/>
                  <a:gd name="T59" fmla="*/ 51 h 317"/>
                  <a:gd name="T60" fmla="*/ 28 w 535"/>
                  <a:gd name="T61" fmla="*/ 68 h 317"/>
                  <a:gd name="T62" fmla="*/ 20 w 535"/>
                  <a:gd name="T63" fmla="*/ 87 h 317"/>
                  <a:gd name="T64" fmla="*/ 14 w 535"/>
                  <a:gd name="T65" fmla="*/ 106 h 317"/>
                  <a:gd name="T66" fmla="*/ 8 w 535"/>
                  <a:gd name="T67" fmla="*/ 127 h 317"/>
                  <a:gd name="T68" fmla="*/ 5 w 535"/>
                  <a:gd name="T69" fmla="*/ 148 h 317"/>
                  <a:gd name="T70" fmla="*/ 2 w 535"/>
                  <a:gd name="T71" fmla="*/ 170 h 317"/>
                  <a:gd name="T72" fmla="*/ 1 w 535"/>
                  <a:gd name="T73" fmla="*/ 189 h 317"/>
                  <a:gd name="T74" fmla="*/ 0 w 535"/>
                  <a:gd name="T75" fmla="*/ 209 h 317"/>
                  <a:gd name="T76" fmla="*/ 0 w 535"/>
                  <a:gd name="T77" fmla="*/ 229 h 317"/>
                  <a:gd name="T78" fmla="*/ 4 w 535"/>
                  <a:gd name="T79" fmla="*/ 250 h 317"/>
                  <a:gd name="T80" fmla="*/ 11 w 535"/>
                  <a:gd name="T81" fmla="*/ 268 h 317"/>
                  <a:gd name="T82" fmla="*/ 21 w 535"/>
                  <a:gd name="T83" fmla="*/ 283 h 317"/>
                  <a:gd name="T84" fmla="*/ 34 w 535"/>
                  <a:gd name="T85" fmla="*/ 297 h 317"/>
                  <a:gd name="T86" fmla="*/ 50 w 535"/>
                  <a:gd name="T87" fmla="*/ 307 h 317"/>
                  <a:gd name="T88" fmla="*/ 70 w 535"/>
                  <a:gd name="T89" fmla="*/ 314 h 317"/>
                  <a:gd name="T90" fmla="*/ 90 w 535"/>
                  <a:gd name="T91" fmla="*/ 317 h 317"/>
                  <a:gd name="T92" fmla="*/ 434 w 535"/>
                  <a:gd name="T93" fmla="*/ 317 h 317"/>
                  <a:gd name="T94" fmla="*/ 455 w 535"/>
                  <a:gd name="T95" fmla="*/ 316 h 317"/>
                  <a:gd name="T96" fmla="*/ 475 w 535"/>
                  <a:gd name="T97" fmla="*/ 310 h 317"/>
                  <a:gd name="T98" fmla="*/ 493 w 535"/>
                  <a:gd name="T99" fmla="*/ 303 h 317"/>
                  <a:gd name="T100" fmla="*/ 507 w 535"/>
                  <a:gd name="T101" fmla="*/ 291 h 317"/>
                  <a:gd name="T102" fmla="*/ 520 w 535"/>
                  <a:gd name="T103" fmla="*/ 276 h 317"/>
                  <a:gd name="T104" fmla="*/ 529 w 535"/>
                  <a:gd name="T105" fmla="*/ 260 h 317"/>
                  <a:gd name="T106" fmla="*/ 534 w 535"/>
                  <a:gd name="T107" fmla="*/ 240 h 317"/>
                  <a:gd name="T108" fmla="*/ 535 w 535"/>
                  <a:gd name="T109" fmla="*/ 219 h 317"/>
                  <a:gd name="T110" fmla="*/ 535 w 535"/>
                  <a:gd name="T111" fmla="*/ 199 h 317"/>
                  <a:gd name="T112" fmla="*/ 534 w 535"/>
                  <a:gd name="T113" fmla="*/ 18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5" h="317">
                    <a:moveTo>
                      <a:pt x="534" y="180"/>
                    </a:moveTo>
                    <a:lnTo>
                      <a:pt x="533" y="170"/>
                    </a:lnTo>
                    <a:lnTo>
                      <a:pt x="532" y="159"/>
                    </a:lnTo>
                    <a:lnTo>
                      <a:pt x="531" y="148"/>
                    </a:lnTo>
                    <a:lnTo>
                      <a:pt x="529" y="138"/>
                    </a:lnTo>
                    <a:lnTo>
                      <a:pt x="527" y="127"/>
                    </a:lnTo>
                    <a:lnTo>
                      <a:pt x="525" y="116"/>
                    </a:lnTo>
                    <a:lnTo>
                      <a:pt x="521" y="106"/>
                    </a:lnTo>
                    <a:lnTo>
                      <a:pt x="519" y="97"/>
                    </a:lnTo>
                    <a:lnTo>
                      <a:pt x="516" y="87"/>
                    </a:lnTo>
                    <a:lnTo>
                      <a:pt x="512" y="78"/>
                    </a:lnTo>
                    <a:lnTo>
                      <a:pt x="507" y="68"/>
                    </a:lnTo>
                    <a:lnTo>
                      <a:pt x="502" y="60"/>
                    </a:lnTo>
                    <a:lnTo>
                      <a:pt x="498" y="51"/>
                    </a:lnTo>
                    <a:lnTo>
                      <a:pt x="491" y="43"/>
                    </a:lnTo>
                    <a:lnTo>
                      <a:pt x="486" y="35"/>
                    </a:lnTo>
                    <a:lnTo>
                      <a:pt x="479" y="29"/>
                    </a:lnTo>
                    <a:lnTo>
                      <a:pt x="472" y="22"/>
                    </a:lnTo>
                    <a:lnTo>
                      <a:pt x="464" y="17"/>
                    </a:lnTo>
                    <a:lnTo>
                      <a:pt x="455" y="12"/>
                    </a:lnTo>
                    <a:lnTo>
                      <a:pt x="447" y="8"/>
                    </a:lnTo>
                    <a:lnTo>
                      <a:pt x="436" y="5"/>
                    </a:lnTo>
                    <a:lnTo>
                      <a:pt x="426" y="3"/>
                    </a:lnTo>
                    <a:lnTo>
                      <a:pt x="416" y="2"/>
                    </a:lnTo>
                    <a:lnTo>
                      <a:pt x="404" y="0"/>
                    </a:lnTo>
                    <a:lnTo>
                      <a:pt x="398" y="3"/>
                    </a:lnTo>
                    <a:lnTo>
                      <a:pt x="387" y="9"/>
                    </a:lnTo>
                    <a:lnTo>
                      <a:pt x="374" y="18"/>
                    </a:lnTo>
                    <a:lnTo>
                      <a:pt x="359" y="27"/>
                    </a:lnTo>
                    <a:lnTo>
                      <a:pt x="351" y="32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18" y="46"/>
                    </a:lnTo>
                    <a:lnTo>
                      <a:pt x="305" y="49"/>
                    </a:lnTo>
                    <a:lnTo>
                      <a:pt x="293" y="51"/>
                    </a:lnTo>
                    <a:lnTo>
                      <a:pt x="281" y="53"/>
                    </a:lnTo>
                    <a:lnTo>
                      <a:pt x="268" y="53"/>
                    </a:lnTo>
                    <a:lnTo>
                      <a:pt x="255" y="53"/>
                    </a:lnTo>
                    <a:lnTo>
                      <a:pt x="243" y="51"/>
                    </a:lnTo>
                    <a:lnTo>
                      <a:pt x="230" y="49"/>
                    </a:lnTo>
                    <a:lnTo>
                      <a:pt x="217" y="46"/>
                    </a:lnTo>
                    <a:lnTo>
                      <a:pt x="205" y="41"/>
                    </a:lnTo>
                    <a:lnTo>
                      <a:pt x="194" y="37"/>
                    </a:lnTo>
                    <a:lnTo>
                      <a:pt x="184" y="32"/>
                    </a:lnTo>
                    <a:lnTo>
                      <a:pt x="176" y="27"/>
                    </a:lnTo>
                    <a:lnTo>
                      <a:pt x="161" y="18"/>
                    </a:lnTo>
                    <a:lnTo>
                      <a:pt x="148" y="9"/>
                    </a:lnTo>
                    <a:lnTo>
                      <a:pt x="137" y="3"/>
                    </a:lnTo>
                    <a:lnTo>
                      <a:pt x="131" y="0"/>
                    </a:lnTo>
                    <a:lnTo>
                      <a:pt x="120" y="2"/>
                    </a:lnTo>
                    <a:lnTo>
                      <a:pt x="109" y="3"/>
                    </a:lnTo>
                    <a:lnTo>
                      <a:pt x="99" y="5"/>
                    </a:lnTo>
                    <a:lnTo>
                      <a:pt x="89" y="8"/>
                    </a:lnTo>
                    <a:lnTo>
                      <a:pt x="80" y="12"/>
                    </a:lnTo>
                    <a:lnTo>
                      <a:pt x="71" y="17"/>
                    </a:lnTo>
                    <a:lnTo>
                      <a:pt x="63" y="22"/>
                    </a:lnTo>
                    <a:lnTo>
                      <a:pt x="57" y="29"/>
                    </a:lnTo>
                    <a:lnTo>
                      <a:pt x="50" y="35"/>
                    </a:lnTo>
                    <a:lnTo>
                      <a:pt x="44" y="43"/>
                    </a:lnTo>
                    <a:lnTo>
                      <a:pt x="39" y="51"/>
                    </a:lnTo>
                    <a:lnTo>
                      <a:pt x="33" y="60"/>
                    </a:lnTo>
                    <a:lnTo>
                      <a:pt x="28" y="68"/>
                    </a:lnTo>
                    <a:lnTo>
                      <a:pt x="23" y="78"/>
                    </a:lnTo>
                    <a:lnTo>
                      <a:pt x="20" y="87"/>
                    </a:lnTo>
                    <a:lnTo>
                      <a:pt x="17" y="97"/>
                    </a:lnTo>
                    <a:lnTo>
                      <a:pt x="14" y="106"/>
                    </a:lnTo>
                    <a:lnTo>
                      <a:pt x="11" y="116"/>
                    </a:lnTo>
                    <a:lnTo>
                      <a:pt x="8" y="127"/>
                    </a:lnTo>
                    <a:lnTo>
                      <a:pt x="6" y="138"/>
                    </a:lnTo>
                    <a:lnTo>
                      <a:pt x="5" y="148"/>
                    </a:lnTo>
                    <a:lnTo>
                      <a:pt x="3" y="159"/>
                    </a:lnTo>
                    <a:lnTo>
                      <a:pt x="2" y="170"/>
                    </a:lnTo>
                    <a:lnTo>
                      <a:pt x="1" y="180"/>
                    </a:lnTo>
                    <a:lnTo>
                      <a:pt x="1" y="189"/>
                    </a:lnTo>
                    <a:lnTo>
                      <a:pt x="0" y="199"/>
                    </a:lnTo>
                    <a:lnTo>
                      <a:pt x="0" y="209"/>
                    </a:lnTo>
                    <a:lnTo>
                      <a:pt x="0" y="219"/>
                    </a:lnTo>
                    <a:lnTo>
                      <a:pt x="0" y="229"/>
                    </a:lnTo>
                    <a:lnTo>
                      <a:pt x="2" y="240"/>
                    </a:lnTo>
                    <a:lnTo>
                      <a:pt x="4" y="250"/>
                    </a:lnTo>
                    <a:lnTo>
                      <a:pt x="7" y="260"/>
                    </a:lnTo>
                    <a:lnTo>
                      <a:pt x="11" y="268"/>
                    </a:lnTo>
                    <a:lnTo>
                      <a:pt x="16" y="276"/>
                    </a:lnTo>
                    <a:lnTo>
                      <a:pt x="21" y="283"/>
                    </a:lnTo>
                    <a:lnTo>
                      <a:pt x="28" y="291"/>
                    </a:lnTo>
                    <a:lnTo>
                      <a:pt x="34" y="297"/>
                    </a:lnTo>
                    <a:lnTo>
                      <a:pt x="43" y="303"/>
                    </a:lnTo>
                    <a:lnTo>
                      <a:pt x="50" y="307"/>
                    </a:lnTo>
                    <a:lnTo>
                      <a:pt x="60" y="310"/>
                    </a:lnTo>
                    <a:lnTo>
                      <a:pt x="70" y="314"/>
                    </a:lnTo>
                    <a:lnTo>
                      <a:pt x="80" y="316"/>
                    </a:lnTo>
                    <a:lnTo>
                      <a:pt x="90" y="317"/>
                    </a:lnTo>
                    <a:lnTo>
                      <a:pt x="101" y="317"/>
                    </a:lnTo>
                    <a:lnTo>
                      <a:pt x="434" y="317"/>
                    </a:lnTo>
                    <a:lnTo>
                      <a:pt x="445" y="317"/>
                    </a:lnTo>
                    <a:lnTo>
                      <a:pt x="455" y="316"/>
                    </a:lnTo>
                    <a:lnTo>
                      <a:pt x="466" y="314"/>
                    </a:lnTo>
                    <a:lnTo>
                      <a:pt x="475" y="310"/>
                    </a:lnTo>
                    <a:lnTo>
                      <a:pt x="485" y="307"/>
                    </a:lnTo>
                    <a:lnTo>
                      <a:pt x="493" y="303"/>
                    </a:lnTo>
                    <a:lnTo>
                      <a:pt x="501" y="297"/>
                    </a:lnTo>
                    <a:lnTo>
                      <a:pt x="507" y="291"/>
                    </a:lnTo>
                    <a:lnTo>
                      <a:pt x="514" y="283"/>
                    </a:lnTo>
                    <a:lnTo>
                      <a:pt x="520" y="276"/>
                    </a:lnTo>
                    <a:lnTo>
                      <a:pt x="525" y="268"/>
                    </a:lnTo>
                    <a:lnTo>
                      <a:pt x="529" y="260"/>
                    </a:lnTo>
                    <a:lnTo>
                      <a:pt x="532" y="250"/>
                    </a:lnTo>
                    <a:lnTo>
                      <a:pt x="534" y="240"/>
                    </a:lnTo>
                    <a:lnTo>
                      <a:pt x="535" y="229"/>
                    </a:lnTo>
                    <a:lnTo>
                      <a:pt x="535" y="219"/>
                    </a:lnTo>
                    <a:lnTo>
                      <a:pt x="535" y="209"/>
                    </a:lnTo>
                    <a:lnTo>
                      <a:pt x="535" y="199"/>
                    </a:lnTo>
                    <a:lnTo>
                      <a:pt x="534" y="189"/>
                    </a:lnTo>
                    <a:lnTo>
                      <a:pt x="534" y="1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F35342EF-0240-48B7-83AE-FBD4436A1D91}"/>
                </a:ext>
              </a:extLst>
            </p:cNvPr>
            <p:cNvGrpSpPr/>
            <p:nvPr/>
          </p:nvGrpSpPr>
          <p:grpSpPr>
            <a:xfrm>
              <a:off x="1173965" y="1822380"/>
              <a:ext cx="331196" cy="346592"/>
              <a:chOff x="787380" y="1822764"/>
              <a:chExt cx="378810" cy="427485"/>
            </a:xfrm>
            <a:grpFill/>
          </p:grpSpPr>
          <p:sp>
            <p:nvSpPr>
              <p:cNvPr id="34" name="Freeform 85">
                <a:extLst>
                  <a:ext uri="{FF2B5EF4-FFF2-40B4-BE49-F238E27FC236}">
                    <a16:creationId xmlns:a16="http://schemas.microsoft.com/office/drawing/2014/main" id="{53CB7CB0-8A98-431C-9BE5-B4668D5C2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145" y="1822764"/>
                <a:ext cx="205277" cy="205277"/>
              </a:xfrm>
              <a:custGeom>
                <a:avLst/>
                <a:gdLst>
                  <a:gd name="T0" fmla="*/ 161 w 291"/>
                  <a:gd name="T1" fmla="*/ 291 h 292"/>
                  <a:gd name="T2" fmla="*/ 189 w 291"/>
                  <a:gd name="T3" fmla="*/ 286 h 292"/>
                  <a:gd name="T4" fmla="*/ 215 w 291"/>
                  <a:gd name="T5" fmla="*/ 275 h 292"/>
                  <a:gd name="T6" fmla="*/ 238 w 291"/>
                  <a:gd name="T7" fmla="*/ 259 h 292"/>
                  <a:gd name="T8" fmla="*/ 259 w 291"/>
                  <a:gd name="T9" fmla="*/ 238 h 292"/>
                  <a:gd name="T10" fmla="*/ 275 w 291"/>
                  <a:gd name="T11" fmla="*/ 215 h 292"/>
                  <a:gd name="T12" fmla="*/ 286 w 291"/>
                  <a:gd name="T13" fmla="*/ 189 h 292"/>
                  <a:gd name="T14" fmla="*/ 291 w 291"/>
                  <a:gd name="T15" fmla="*/ 161 h 292"/>
                  <a:gd name="T16" fmla="*/ 291 w 291"/>
                  <a:gd name="T17" fmla="*/ 131 h 292"/>
                  <a:gd name="T18" fmla="*/ 286 w 291"/>
                  <a:gd name="T19" fmla="*/ 103 h 292"/>
                  <a:gd name="T20" fmla="*/ 275 w 291"/>
                  <a:gd name="T21" fmla="*/ 77 h 292"/>
                  <a:gd name="T22" fmla="*/ 259 w 291"/>
                  <a:gd name="T23" fmla="*/ 54 h 292"/>
                  <a:gd name="T24" fmla="*/ 238 w 291"/>
                  <a:gd name="T25" fmla="*/ 32 h 292"/>
                  <a:gd name="T26" fmla="*/ 215 w 291"/>
                  <a:gd name="T27" fmla="*/ 17 h 292"/>
                  <a:gd name="T28" fmla="*/ 189 w 291"/>
                  <a:gd name="T29" fmla="*/ 6 h 292"/>
                  <a:gd name="T30" fmla="*/ 161 w 291"/>
                  <a:gd name="T31" fmla="*/ 1 h 292"/>
                  <a:gd name="T32" fmla="*/ 130 w 291"/>
                  <a:gd name="T33" fmla="*/ 1 h 292"/>
                  <a:gd name="T34" fmla="*/ 102 w 291"/>
                  <a:gd name="T35" fmla="*/ 6 h 292"/>
                  <a:gd name="T36" fmla="*/ 76 w 291"/>
                  <a:gd name="T37" fmla="*/ 17 h 292"/>
                  <a:gd name="T38" fmla="*/ 54 w 291"/>
                  <a:gd name="T39" fmla="*/ 32 h 292"/>
                  <a:gd name="T40" fmla="*/ 32 w 291"/>
                  <a:gd name="T41" fmla="*/ 54 h 292"/>
                  <a:gd name="T42" fmla="*/ 16 w 291"/>
                  <a:gd name="T43" fmla="*/ 77 h 292"/>
                  <a:gd name="T44" fmla="*/ 5 w 291"/>
                  <a:gd name="T45" fmla="*/ 103 h 292"/>
                  <a:gd name="T46" fmla="*/ 0 w 291"/>
                  <a:gd name="T47" fmla="*/ 131 h 292"/>
                  <a:gd name="T48" fmla="*/ 0 w 291"/>
                  <a:gd name="T49" fmla="*/ 161 h 292"/>
                  <a:gd name="T50" fmla="*/ 5 w 291"/>
                  <a:gd name="T51" fmla="*/ 189 h 292"/>
                  <a:gd name="T52" fmla="*/ 16 w 291"/>
                  <a:gd name="T53" fmla="*/ 215 h 292"/>
                  <a:gd name="T54" fmla="*/ 32 w 291"/>
                  <a:gd name="T55" fmla="*/ 238 h 292"/>
                  <a:gd name="T56" fmla="*/ 54 w 291"/>
                  <a:gd name="T57" fmla="*/ 259 h 292"/>
                  <a:gd name="T58" fmla="*/ 76 w 291"/>
                  <a:gd name="T59" fmla="*/ 275 h 292"/>
                  <a:gd name="T60" fmla="*/ 102 w 291"/>
                  <a:gd name="T61" fmla="*/ 286 h 292"/>
                  <a:gd name="T62" fmla="*/ 130 w 291"/>
                  <a:gd name="T63" fmla="*/ 291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1" h="292">
                    <a:moveTo>
                      <a:pt x="146" y="292"/>
                    </a:moveTo>
                    <a:lnTo>
                      <a:pt x="161" y="291"/>
                    </a:lnTo>
                    <a:lnTo>
                      <a:pt x="175" y="289"/>
                    </a:lnTo>
                    <a:lnTo>
                      <a:pt x="189" y="286"/>
                    </a:lnTo>
                    <a:lnTo>
                      <a:pt x="202" y="281"/>
                    </a:lnTo>
                    <a:lnTo>
                      <a:pt x="215" y="275"/>
                    </a:lnTo>
                    <a:lnTo>
                      <a:pt x="227" y="267"/>
                    </a:lnTo>
                    <a:lnTo>
                      <a:pt x="238" y="259"/>
                    </a:lnTo>
                    <a:lnTo>
                      <a:pt x="249" y="249"/>
                    </a:lnTo>
                    <a:lnTo>
                      <a:pt x="259" y="238"/>
                    </a:lnTo>
                    <a:lnTo>
                      <a:pt x="268" y="226"/>
                    </a:lnTo>
                    <a:lnTo>
                      <a:pt x="275" y="215"/>
                    </a:lnTo>
                    <a:lnTo>
                      <a:pt x="282" y="202"/>
                    </a:lnTo>
                    <a:lnTo>
                      <a:pt x="286" y="189"/>
                    </a:lnTo>
                    <a:lnTo>
                      <a:pt x="289" y="175"/>
                    </a:lnTo>
                    <a:lnTo>
                      <a:pt x="291" y="161"/>
                    </a:lnTo>
                    <a:lnTo>
                      <a:pt x="291" y="145"/>
                    </a:lnTo>
                    <a:lnTo>
                      <a:pt x="291" y="131"/>
                    </a:lnTo>
                    <a:lnTo>
                      <a:pt x="289" y="116"/>
                    </a:lnTo>
                    <a:lnTo>
                      <a:pt x="286" y="103"/>
                    </a:lnTo>
                    <a:lnTo>
                      <a:pt x="282" y="90"/>
                    </a:lnTo>
                    <a:lnTo>
                      <a:pt x="275" y="77"/>
                    </a:lnTo>
                    <a:lnTo>
                      <a:pt x="268" y="66"/>
                    </a:lnTo>
                    <a:lnTo>
                      <a:pt x="259" y="54"/>
                    </a:lnTo>
                    <a:lnTo>
                      <a:pt x="249" y="43"/>
                    </a:lnTo>
                    <a:lnTo>
                      <a:pt x="238" y="32"/>
                    </a:lnTo>
                    <a:lnTo>
                      <a:pt x="227" y="23"/>
                    </a:lnTo>
                    <a:lnTo>
                      <a:pt x="215" y="17"/>
                    </a:lnTo>
                    <a:lnTo>
                      <a:pt x="202" y="10"/>
                    </a:lnTo>
                    <a:lnTo>
                      <a:pt x="189" y="6"/>
                    </a:lnTo>
                    <a:lnTo>
                      <a:pt x="175" y="3"/>
                    </a:lnTo>
                    <a:lnTo>
                      <a:pt x="161" y="1"/>
                    </a:lnTo>
                    <a:lnTo>
                      <a:pt x="146" y="0"/>
                    </a:lnTo>
                    <a:lnTo>
                      <a:pt x="130" y="1"/>
                    </a:lnTo>
                    <a:lnTo>
                      <a:pt x="116" y="3"/>
                    </a:lnTo>
                    <a:lnTo>
                      <a:pt x="102" y="6"/>
                    </a:lnTo>
                    <a:lnTo>
                      <a:pt x="89" y="10"/>
                    </a:lnTo>
                    <a:lnTo>
                      <a:pt x="76" y="17"/>
                    </a:lnTo>
                    <a:lnTo>
                      <a:pt x="65" y="23"/>
                    </a:lnTo>
                    <a:lnTo>
                      <a:pt x="54" y="32"/>
                    </a:lnTo>
                    <a:lnTo>
                      <a:pt x="42" y="43"/>
                    </a:lnTo>
                    <a:lnTo>
                      <a:pt x="32" y="54"/>
                    </a:lnTo>
                    <a:lnTo>
                      <a:pt x="24" y="66"/>
                    </a:lnTo>
                    <a:lnTo>
                      <a:pt x="16" y="77"/>
                    </a:lnTo>
                    <a:lnTo>
                      <a:pt x="11" y="90"/>
                    </a:lnTo>
                    <a:lnTo>
                      <a:pt x="5" y="103"/>
                    </a:lnTo>
                    <a:lnTo>
                      <a:pt x="2" y="116"/>
                    </a:lnTo>
                    <a:lnTo>
                      <a:pt x="0" y="131"/>
                    </a:lnTo>
                    <a:lnTo>
                      <a:pt x="0" y="145"/>
                    </a:lnTo>
                    <a:lnTo>
                      <a:pt x="0" y="161"/>
                    </a:lnTo>
                    <a:lnTo>
                      <a:pt x="2" y="175"/>
                    </a:lnTo>
                    <a:lnTo>
                      <a:pt x="5" y="189"/>
                    </a:lnTo>
                    <a:lnTo>
                      <a:pt x="11" y="202"/>
                    </a:lnTo>
                    <a:lnTo>
                      <a:pt x="16" y="215"/>
                    </a:lnTo>
                    <a:lnTo>
                      <a:pt x="24" y="226"/>
                    </a:lnTo>
                    <a:lnTo>
                      <a:pt x="32" y="238"/>
                    </a:lnTo>
                    <a:lnTo>
                      <a:pt x="42" y="249"/>
                    </a:lnTo>
                    <a:lnTo>
                      <a:pt x="54" y="259"/>
                    </a:lnTo>
                    <a:lnTo>
                      <a:pt x="65" y="267"/>
                    </a:lnTo>
                    <a:lnTo>
                      <a:pt x="76" y="275"/>
                    </a:lnTo>
                    <a:lnTo>
                      <a:pt x="89" y="281"/>
                    </a:lnTo>
                    <a:lnTo>
                      <a:pt x="102" y="286"/>
                    </a:lnTo>
                    <a:lnTo>
                      <a:pt x="116" y="289"/>
                    </a:lnTo>
                    <a:lnTo>
                      <a:pt x="130" y="291"/>
                    </a:lnTo>
                    <a:lnTo>
                      <a:pt x="146" y="29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35" name="Freeform 86">
                <a:extLst>
                  <a:ext uri="{FF2B5EF4-FFF2-40B4-BE49-F238E27FC236}">
                    <a16:creationId xmlns:a16="http://schemas.microsoft.com/office/drawing/2014/main" id="{9F05A68F-1D52-4652-8D14-46AC516FF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380" y="2028041"/>
                <a:ext cx="378810" cy="222208"/>
              </a:xfrm>
              <a:custGeom>
                <a:avLst/>
                <a:gdLst>
                  <a:gd name="T0" fmla="*/ 533 w 535"/>
                  <a:gd name="T1" fmla="*/ 170 h 317"/>
                  <a:gd name="T2" fmla="*/ 531 w 535"/>
                  <a:gd name="T3" fmla="*/ 148 h 317"/>
                  <a:gd name="T4" fmla="*/ 527 w 535"/>
                  <a:gd name="T5" fmla="*/ 127 h 317"/>
                  <a:gd name="T6" fmla="*/ 521 w 535"/>
                  <a:gd name="T7" fmla="*/ 106 h 317"/>
                  <a:gd name="T8" fmla="*/ 516 w 535"/>
                  <a:gd name="T9" fmla="*/ 87 h 317"/>
                  <a:gd name="T10" fmla="*/ 507 w 535"/>
                  <a:gd name="T11" fmla="*/ 68 h 317"/>
                  <a:gd name="T12" fmla="*/ 498 w 535"/>
                  <a:gd name="T13" fmla="*/ 51 h 317"/>
                  <a:gd name="T14" fmla="*/ 486 w 535"/>
                  <a:gd name="T15" fmla="*/ 35 h 317"/>
                  <a:gd name="T16" fmla="*/ 472 w 535"/>
                  <a:gd name="T17" fmla="*/ 22 h 317"/>
                  <a:gd name="T18" fmla="*/ 455 w 535"/>
                  <a:gd name="T19" fmla="*/ 12 h 317"/>
                  <a:gd name="T20" fmla="*/ 436 w 535"/>
                  <a:gd name="T21" fmla="*/ 5 h 317"/>
                  <a:gd name="T22" fmla="*/ 416 w 535"/>
                  <a:gd name="T23" fmla="*/ 2 h 317"/>
                  <a:gd name="T24" fmla="*/ 398 w 535"/>
                  <a:gd name="T25" fmla="*/ 3 h 317"/>
                  <a:gd name="T26" fmla="*/ 374 w 535"/>
                  <a:gd name="T27" fmla="*/ 18 h 317"/>
                  <a:gd name="T28" fmla="*/ 351 w 535"/>
                  <a:gd name="T29" fmla="*/ 32 h 317"/>
                  <a:gd name="T30" fmla="*/ 330 w 535"/>
                  <a:gd name="T31" fmla="*/ 41 h 317"/>
                  <a:gd name="T32" fmla="*/ 305 w 535"/>
                  <a:gd name="T33" fmla="*/ 49 h 317"/>
                  <a:gd name="T34" fmla="*/ 281 w 535"/>
                  <a:gd name="T35" fmla="*/ 53 h 317"/>
                  <a:gd name="T36" fmla="*/ 255 w 535"/>
                  <a:gd name="T37" fmla="*/ 53 h 317"/>
                  <a:gd name="T38" fmla="*/ 230 w 535"/>
                  <a:gd name="T39" fmla="*/ 49 h 317"/>
                  <a:gd name="T40" fmla="*/ 205 w 535"/>
                  <a:gd name="T41" fmla="*/ 41 h 317"/>
                  <a:gd name="T42" fmla="*/ 184 w 535"/>
                  <a:gd name="T43" fmla="*/ 32 h 317"/>
                  <a:gd name="T44" fmla="*/ 161 w 535"/>
                  <a:gd name="T45" fmla="*/ 18 h 317"/>
                  <a:gd name="T46" fmla="*/ 137 w 535"/>
                  <a:gd name="T47" fmla="*/ 3 h 317"/>
                  <a:gd name="T48" fmla="*/ 120 w 535"/>
                  <a:gd name="T49" fmla="*/ 2 h 317"/>
                  <a:gd name="T50" fmla="*/ 99 w 535"/>
                  <a:gd name="T51" fmla="*/ 5 h 317"/>
                  <a:gd name="T52" fmla="*/ 80 w 535"/>
                  <a:gd name="T53" fmla="*/ 12 h 317"/>
                  <a:gd name="T54" fmla="*/ 63 w 535"/>
                  <a:gd name="T55" fmla="*/ 22 h 317"/>
                  <a:gd name="T56" fmla="*/ 50 w 535"/>
                  <a:gd name="T57" fmla="*/ 35 h 317"/>
                  <a:gd name="T58" fmla="*/ 39 w 535"/>
                  <a:gd name="T59" fmla="*/ 51 h 317"/>
                  <a:gd name="T60" fmla="*/ 28 w 535"/>
                  <a:gd name="T61" fmla="*/ 68 h 317"/>
                  <a:gd name="T62" fmla="*/ 20 w 535"/>
                  <a:gd name="T63" fmla="*/ 87 h 317"/>
                  <a:gd name="T64" fmla="*/ 14 w 535"/>
                  <a:gd name="T65" fmla="*/ 106 h 317"/>
                  <a:gd name="T66" fmla="*/ 8 w 535"/>
                  <a:gd name="T67" fmla="*/ 127 h 317"/>
                  <a:gd name="T68" fmla="*/ 5 w 535"/>
                  <a:gd name="T69" fmla="*/ 148 h 317"/>
                  <a:gd name="T70" fmla="*/ 2 w 535"/>
                  <a:gd name="T71" fmla="*/ 170 h 317"/>
                  <a:gd name="T72" fmla="*/ 1 w 535"/>
                  <a:gd name="T73" fmla="*/ 189 h 317"/>
                  <a:gd name="T74" fmla="*/ 0 w 535"/>
                  <a:gd name="T75" fmla="*/ 209 h 317"/>
                  <a:gd name="T76" fmla="*/ 0 w 535"/>
                  <a:gd name="T77" fmla="*/ 229 h 317"/>
                  <a:gd name="T78" fmla="*/ 4 w 535"/>
                  <a:gd name="T79" fmla="*/ 250 h 317"/>
                  <a:gd name="T80" fmla="*/ 11 w 535"/>
                  <a:gd name="T81" fmla="*/ 268 h 317"/>
                  <a:gd name="T82" fmla="*/ 21 w 535"/>
                  <a:gd name="T83" fmla="*/ 283 h 317"/>
                  <a:gd name="T84" fmla="*/ 34 w 535"/>
                  <a:gd name="T85" fmla="*/ 297 h 317"/>
                  <a:gd name="T86" fmla="*/ 50 w 535"/>
                  <a:gd name="T87" fmla="*/ 307 h 317"/>
                  <a:gd name="T88" fmla="*/ 70 w 535"/>
                  <a:gd name="T89" fmla="*/ 314 h 317"/>
                  <a:gd name="T90" fmla="*/ 90 w 535"/>
                  <a:gd name="T91" fmla="*/ 317 h 317"/>
                  <a:gd name="T92" fmla="*/ 434 w 535"/>
                  <a:gd name="T93" fmla="*/ 317 h 317"/>
                  <a:gd name="T94" fmla="*/ 455 w 535"/>
                  <a:gd name="T95" fmla="*/ 316 h 317"/>
                  <a:gd name="T96" fmla="*/ 475 w 535"/>
                  <a:gd name="T97" fmla="*/ 310 h 317"/>
                  <a:gd name="T98" fmla="*/ 493 w 535"/>
                  <a:gd name="T99" fmla="*/ 303 h 317"/>
                  <a:gd name="T100" fmla="*/ 507 w 535"/>
                  <a:gd name="T101" fmla="*/ 291 h 317"/>
                  <a:gd name="T102" fmla="*/ 520 w 535"/>
                  <a:gd name="T103" fmla="*/ 276 h 317"/>
                  <a:gd name="T104" fmla="*/ 529 w 535"/>
                  <a:gd name="T105" fmla="*/ 260 h 317"/>
                  <a:gd name="T106" fmla="*/ 534 w 535"/>
                  <a:gd name="T107" fmla="*/ 240 h 317"/>
                  <a:gd name="T108" fmla="*/ 535 w 535"/>
                  <a:gd name="T109" fmla="*/ 219 h 317"/>
                  <a:gd name="T110" fmla="*/ 535 w 535"/>
                  <a:gd name="T111" fmla="*/ 199 h 317"/>
                  <a:gd name="T112" fmla="*/ 534 w 535"/>
                  <a:gd name="T113" fmla="*/ 18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5" h="317">
                    <a:moveTo>
                      <a:pt x="534" y="180"/>
                    </a:moveTo>
                    <a:lnTo>
                      <a:pt x="533" y="170"/>
                    </a:lnTo>
                    <a:lnTo>
                      <a:pt x="532" y="159"/>
                    </a:lnTo>
                    <a:lnTo>
                      <a:pt x="531" y="148"/>
                    </a:lnTo>
                    <a:lnTo>
                      <a:pt x="529" y="138"/>
                    </a:lnTo>
                    <a:lnTo>
                      <a:pt x="527" y="127"/>
                    </a:lnTo>
                    <a:lnTo>
                      <a:pt x="525" y="116"/>
                    </a:lnTo>
                    <a:lnTo>
                      <a:pt x="521" y="106"/>
                    </a:lnTo>
                    <a:lnTo>
                      <a:pt x="519" y="97"/>
                    </a:lnTo>
                    <a:lnTo>
                      <a:pt x="516" y="87"/>
                    </a:lnTo>
                    <a:lnTo>
                      <a:pt x="512" y="78"/>
                    </a:lnTo>
                    <a:lnTo>
                      <a:pt x="507" y="68"/>
                    </a:lnTo>
                    <a:lnTo>
                      <a:pt x="502" y="60"/>
                    </a:lnTo>
                    <a:lnTo>
                      <a:pt x="498" y="51"/>
                    </a:lnTo>
                    <a:lnTo>
                      <a:pt x="491" y="43"/>
                    </a:lnTo>
                    <a:lnTo>
                      <a:pt x="486" y="35"/>
                    </a:lnTo>
                    <a:lnTo>
                      <a:pt x="479" y="29"/>
                    </a:lnTo>
                    <a:lnTo>
                      <a:pt x="472" y="22"/>
                    </a:lnTo>
                    <a:lnTo>
                      <a:pt x="464" y="17"/>
                    </a:lnTo>
                    <a:lnTo>
                      <a:pt x="455" y="12"/>
                    </a:lnTo>
                    <a:lnTo>
                      <a:pt x="447" y="8"/>
                    </a:lnTo>
                    <a:lnTo>
                      <a:pt x="436" y="5"/>
                    </a:lnTo>
                    <a:lnTo>
                      <a:pt x="426" y="3"/>
                    </a:lnTo>
                    <a:lnTo>
                      <a:pt x="416" y="2"/>
                    </a:lnTo>
                    <a:lnTo>
                      <a:pt x="404" y="0"/>
                    </a:lnTo>
                    <a:lnTo>
                      <a:pt x="398" y="3"/>
                    </a:lnTo>
                    <a:lnTo>
                      <a:pt x="387" y="9"/>
                    </a:lnTo>
                    <a:lnTo>
                      <a:pt x="374" y="18"/>
                    </a:lnTo>
                    <a:lnTo>
                      <a:pt x="359" y="27"/>
                    </a:lnTo>
                    <a:lnTo>
                      <a:pt x="351" y="32"/>
                    </a:lnTo>
                    <a:lnTo>
                      <a:pt x="341" y="37"/>
                    </a:lnTo>
                    <a:lnTo>
                      <a:pt x="330" y="41"/>
                    </a:lnTo>
                    <a:lnTo>
                      <a:pt x="318" y="46"/>
                    </a:lnTo>
                    <a:lnTo>
                      <a:pt x="305" y="49"/>
                    </a:lnTo>
                    <a:lnTo>
                      <a:pt x="293" y="51"/>
                    </a:lnTo>
                    <a:lnTo>
                      <a:pt x="281" y="53"/>
                    </a:lnTo>
                    <a:lnTo>
                      <a:pt x="268" y="53"/>
                    </a:lnTo>
                    <a:lnTo>
                      <a:pt x="255" y="53"/>
                    </a:lnTo>
                    <a:lnTo>
                      <a:pt x="243" y="51"/>
                    </a:lnTo>
                    <a:lnTo>
                      <a:pt x="230" y="49"/>
                    </a:lnTo>
                    <a:lnTo>
                      <a:pt x="217" y="46"/>
                    </a:lnTo>
                    <a:lnTo>
                      <a:pt x="205" y="41"/>
                    </a:lnTo>
                    <a:lnTo>
                      <a:pt x="194" y="37"/>
                    </a:lnTo>
                    <a:lnTo>
                      <a:pt x="184" y="32"/>
                    </a:lnTo>
                    <a:lnTo>
                      <a:pt x="176" y="27"/>
                    </a:lnTo>
                    <a:lnTo>
                      <a:pt x="161" y="18"/>
                    </a:lnTo>
                    <a:lnTo>
                      <a:pt x="148" y="9"/>
                    </a:lnTo>
                    <a:lnTo>
                      <a:pt x="137" y="3"/>
                    </a:lnTo>
                    <a:lnTo>
                      <a:pt x="131" y="0"/>
                    </a:lnTo>
                    <a:lnTo>
                      <a:pt x="120" y="2"/>
                    </a:lnTo>
                    <a:lnTo>
                      <a:pt x="109" y="3"/>
                    </a:lnTo>
                    <a:lnTo>
                      <a:pt x="99" y="5"/>
                    </a:lnTo>
                    <a:lnTo>
                      <a:pt x="89" y="8"/>
                    </a:lnTo>
                    <a:lnTo>
                      <a:pt x="80" y="12"/>
                    </a:lnTo>
                    <a:lnTo>
                      <a:pt x="71" y="17"/>
                    </a:lnTo>
                    <a:lnTo>
                      <a:pt x="63" y="22"/>
                    </a:lnTo>
                    <a:lnTo>
                      <a:pt x="57" y="29"/>
                    </a:lnTo>
                    <a:lnTo>
                      <a:pt x="50" y="35"/>
                    </a:lnTo>
                    <a:lnTo>
                      <a:pt x="44" y="43"/>
                    </a:lnTo>
                    <a:lnTo>
                      <a:pt x="39" y="51"/>
                    </a:lnTo>
                    <a:lnTo>
                      <a:pt x="33" y="60"/>
                    </a:lnTo>
                    <a:lnTo>
                      <a:pt x="28" y="68"/>
                    </a:lnTo>
                    <a:lnTo>
                      <a:pt x="23" y="78"/>
                    </a:lnTo>
                    <a:lnTo>
                      <a:pt x="20" y="87"/>
                    </a:lnTo>
                    <a:lnTo>
                      <a:pt x="17" y="97"/>
                    </a:lnTo>
                    <a:lnTo>
                      <a:pt x="14" y="106"/>
                    </a:lnTo>
                    <a:lnTo>
                      <a:pt x="11" y="116"/>
                    </a:lnTo>
                    <a:lnTo>
                      <a:pt x="8" y="127"/>
                    </a:lnTo>
                    <a:lnTo>
                      <a:pt x="6" y="138"/>
                    </a:lnTo>
                    <a:lnTo>
                      <a:pt x="5" y="148"/>
                    </a:lnTo>
                    <a:lnTo>
                      <a:pt x="3" y="159"/>
                    </a:lnTo>
                    <a:lnTo>
                      <a:pt x="2" y="170"/>
                    </a:lnTo>
                    <a:lnTo>
                      <a:pt x="1" y="180"/>
                    </a:lnTo>
                    <a:lnTo>
                      <a:pt x="1" y="189"/>
                    </a:lnTo>
                    <a:lnTo>
                      <a:pt x="0" y="199"/>
                    </a:lnTo>
                    <a:lnTo>
                      <a:pt x="0" y="209"/>
                    </a:lnTo>
                    <a:lnTo>
                      <a:pt x="0" y="219"/>
                    </a:lnTo>
                    <a:lnTo>
                      <a:pt x="0" y="229"/>
                    </a:lnTo>
                    <a:lnTo>
                      <a:pt x="2" y="240"/>
                    </a:lnTo>
                    <a:lnTo>
                      <a:pt x="4" y="250"/>
                    </a:lnTo>
                    <a:lnTo>
                      <a:pt x="7" y="260"/>
                    </a:lnTo>
                    <a:lnTo>
                      <a:pt x="11" y="268"/>
                    </a:lnTo>
                    <a:lnTo>
                      <a:pt x="16" y="276"/>
                    </a:lnTo>
                    <a:lnTo>
                      <a:pt x="21" y="283"/>
                    </a:lnTo>
                    <a:lnTo>
                      <a:pt x="28" y="291"/>
                    </a:lnTo>
                    <a:lnTo>
                      <a:pt x="34" y="297"/>
                    </a:lnTo>
                    <a:lnTo>
                      <a:pt x="43" y="303"/>
                    </a:lnTo>
                    <a:lnTo>
                      <a:pt x="50" y="307"/>
                    </a:lnTo>
                    <a:lnTo>
                      <a:pt x="60" y="310"/>
                    </a:lnTo>
                    <a:lnTo>
                      <a:pt x="70" y="314"/>
                    </a:lnTo>
                    <a:lnTo>
                      <a:pt x="80" y="316"/>
                    </a:lnTo>
                    <a:lnTo>
                      <a:pt x="90" y="317"/>
                    </a:lnTo>
                    <a:lnTo>
                      <a:pt x="101" y="317"/>
                    </a:lnTo>
                    <a:lnTo>
                      <a:pt x="434" y="317"/>
                    </a:lnTo>
                    <a:lnTo>
                      <a:pt x="445" y="317"/>
                    </a:lnTo>
                    <a:lnTo>
                      <a:pt x="455" y="316"/>
                    </a:lnTo>
                    <a:lnTo>
                      <a:pt x="466" y="314"/>
                    </a:lnTo>
                    <a:lnTo>
                      <a:pt x="475" y="310"/>
                    </a:lnTo>
                    <a:lnTo>
                      <a:pt x="485" y="307"/>
                    </a:lnTo>
                    <a:lnTo>
                      <a:pt x="493" y="303"/>
                    </a:lnTo>
                    <a:lnTo>
                      <a:pt x="501" y="297"/>
                    </a:lnTo>
                    <a:lnTo>
                      <a:pt x="507" y="291"/>
                    </a:lnTo>
                    <a:lnTo>
                      <a:pt x="514" y="283"/>
                    </a:lnTo>
                    <a:lnTo>
                      <a:pt x="520" y="276"/>
                    </a:lnTo>
                    <a:lnTo>
                      <a:pt x="525" y="268"/>
                    </a:lnTo>
                    <a:lnTo>
                      <a:pt x="529" y="260"/>
                    </a:lnTo>
                    <a:lnTo>
                      <a:pt x="532" y="250"/>
                    </a:lnTo>
                    <a:lnTo>
                      <a:pt x="534" y="240"/>
                    </a:lnTo>
                    <a:lnTo>
                      <a:pt x="535" y="229"/>
                    </a:lnTo>
                    <a:lnTo>
                      <a:pt x="535" y="219"/>
                    </a:lnTo>
                    <a:lnTo>
                      <a:pt x="535" y="209"/>
                    </a:lnTo>
                    <a:lnTo>
                      <a:pt x="535" y="199"/>
                    </a:lnTo>
                    <a:lnTo>
                      <a:pt x="534" y="189"/>
                    </a:lnTo>
                    <a:lnTo>
                      <a:pt x="534" y="1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3679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C5790-004E-4409-A891-C3DC42F6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84835"/>
          </a:xfrm>
        </p:spPr>
        <p:txBody>
          <a:bodyPr/>
          <a:lstStyle/>
          <a:p>
            <a:r>
              <a:rPr lang="es-GT" b="1" dirty="0">
                <a:latin typeface="Montserrat" panose="00000500000000000000"/>
              </a:rPr>
              <a:t>Transparentando la inversión pública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68D8EE-7BC5-42E3-A4E8-978F4CC42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GT" dirty="0"/>
              <a:t>SNIP GT</a:t>
            </a:r>
          </a:p>
          <a:p>
            <a:r>
              <a:rPr lang="es-GT" dirty="0"/>
              <a:t>Información pronta y oportuna </a:t>
            </a:r>
          </a:p>
          <a:p>
            <a:endParaRPr lang="es-GT" dirty="0"/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21" name="Marcador de contenido 4">
            <a:extLst>
              <a:ext uri="{FF2B5EF4-FFF2-40B4-BE49-F238E27FC236}">
                <a16:creationId xmlns:a16="http://schemas.microsoft.com/office/drawing/2014/main" id="{D6B4C4AF-9C9B-4DFA-A763-F70D6B37D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1"/>
          <a:stretch/>
        </p:blipFill>
        <p:spPr>
          <a:xfrm>
            <a:off x="6754831" y="3751276"/>
            <a:ext cx="4075355" cy="2854377"/>
          </a:xfrm>
          <a:prstGeom prst="rect">
            <a:avLst/>
          </a:prstGeom>
        </p:spPr>
      </p:pic>
      <p:pic>
        <p:nvPicPr>
          <p:cNvPr id="22" name="Marcador de contenido 4">
            <a:extLst>
              <a:ext uri="{FF2B5EF4-FFF2-40B4-BE49-F238E27FC236}">
                <a16:creationId xmlns:a16="http://schemas.microsoft.com/office/drawing/2014/main" id="{B317F101-D165-4CE4-B190-0D4462462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308"/>
          <a:stretch/>
        </p:blipFill>
        <p:spPr>
          <a:xfrm>
            <a:off x="6846013" y="1170571"/>
            <a:ext cx="4168452" cy="285437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C57B725-A59D-49D6-8A1D-40771B3AD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40" y="2220401"/>
            <a:ext cx="5518310" cy="39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4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contenido 6">
            <a:extLst>
              <a:ext uri="{FF2B5EF4-FFF2-40B4-BE49-F238E27FC236}">
                <a16:creationId xmlns:a16="http://schemas.microsoft.com/office/drawing/2014/main" id="{9E42A5EE-5EE8-498C-BE64-455810D2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22" y="474997"/>
            <a:ext cx="10515600" cy="431014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Búsqueda, consulta y seguimiento de proyectos</a:t>
            </a: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ACF859A-433B-4F4E-ACD3-8B9742F3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0" y="1103376"/>
            <a:ext cx="6266688" cy="4651248"/>
          </a:xfrm>
          <a:prstGeom prst="rect">
            <a:avLst/>
          </a:prstGeom>
        </p:spPr>
      </p:pic>
      <p:sp>
        <p:nvSpPr>
          <p:cNvPr id="22" name="Marcador de contenido 6">
            <a:extLst>
              <a:ext uri="{FF2B5EF4-FFF2-40B4-BE49-F238E27FC236}">
                <a16:creationId xmlns:a16="http://schemas.microsoft.com/office/drawing/2014/main" id="{54DB61D4-82ED-489D-AA6B-C12F9DF756F4}"/>
              </a:ext>
            </a:extLst>
          </p:cNvPr>
          <p:cNvSpPr txBox="1">
            <a:spLocks/>
          </p:cNvSpPr>
          <p:nvPr/>
        </p:nvSpPr>
        <p:spPr>
          <a:xfrm>
            <a:off x="7033819" y="2016474"/>
            <a:ext cx="4455254" cy="1748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Hasta 2020 las notificaciones de evaluaciones se hacían en papel, ahora se envían por correo electrónico en tiempo real.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363019C-83CF-407C-9B69-7C026644A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741" y="3340133"/>
            <a:ext cx="5118854" cy="18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3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40A35D7-D53A-4827-BC9B-0C60D28C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>
                <a:latin typeface="Montserrat" panose="00000500000000000000"/>
              </a:rPr>
              <a:t>Mejorando la calidad de la planificación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286" y="3847678"/>
            <a:ext cx="10515599" cy="2611642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En marzo de 2021, en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coordinación con MINFIN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, se trasladaron los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lineamientos generales para la formulación del Plan-Presupuesto 2020-2024 a 141 instituciones y 22 CODEDE. </a:t>
            </a: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trabaja de forma dinámica con la red de planificadores como facilitador y asesor de todos los ministerios y dependencias del ejecutivo para mejorar la calidad de la planificación con base en la medición de 2020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b="1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Paralelamente, se da asesoría a la formulación de 12 políticas públicas, entre las que se encuentran la política contra la corrupción, la de protección a la vida y la familia y la de vivienda, por mencionar algunas.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b="1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b="1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b="1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71E4E4-49FC-4BBC-9D6F-1CEAD5EE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1" y="1372374"/>
            <a:ext cx="5261415" cy="23262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B3D4F9-E37C-4E4B-9979-CDEF153EC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776" y="1341971"/>
            <a:ext cx="5408233" cy="23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45B74A4-1D87-4659-BEAB-750794C3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>
                <a:latin typeface="Montserrat" panose="00000500000000000000"/>
              </a:rPr>
              <a:t>Implementación de meta PGG de ordenamiento territorial</a:t>
            </a:r>
            <a:endParaRPr lang="es-GT" sz="4000" b="1" dirty="0">
              <a:latin typeface="Montserrat" panose="00000500000000000000"/>
            </a:endParaRP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24625" y="2019300"/>
            <a:ext cx="4829175" cy="3582988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ha dado asesoría y asistencia metodológica 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26 municipalidades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para la formulación y aprobación de su PDM-OT.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Preparativos para el Ranking de Gestión Municipal 2020 y 2021.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Acompañamiento para el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fortalecimiento de capacidades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en conjunto con COPRESAM, SCEP, INFOM e INAP.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43328A-EF0F-4503-A949-321E1C9B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" t="6727" r="4060" b="4586"/>
          <a:stretch/>
        </p:blipFill>
        <p:spPr>
          <a:xfrm>
            <a:off x="589843" y="1690688"/>
            <a:ext cx="5780015" cy="42196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1A93E80-1465-4260-8AF5-87DB6B24D7ED}"/>
              </a:ext>
            </a:extLst>
          </p:cNvPr>
          <p:cNvSpPr txBox="1"/>
          <p:nvPr/>
        </p:nvSpPr>
        <p:spPr>
          <a:xfrm>
            <a:off x="589843" y="2086412"/>
            <a:ext cx="2617365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/>
                <a:cs typeface="Mongolian Baiti" panose="03000500000000000000" pitchFamily="66" charset="0"/>
              </a:rPr>
              <a:t>88% </a:t>
            </a:r>
            <a:r>
              <a:rPr lang="es-GT" dirty="0">
                <a:solidFill>
                  <a:schemeClr val="accent1">
                    <a:lumMod val="50000"/>
                  </a:schemeClr>
                </a:solidFill>
                <a:latin typeface="Montserrat" panose="00000500000000000000"/>
                <a:cs typeface="Mongolian Baiti" panose="03000500000000000000" pitchFamily="66" charset="0"/>
              </a:rPr>
              <a:t>de los municipios cuentan con PDM-OT</a:t>
            </a:r>
          </a:p>
        </p:txBody>
      </p:sp>
    </p:spTree>
    <p:extLst>
      <p:ext uri="{BB962C8B-B14F-4D97-AF65-F5344CB8AC3E}">
        <p14:creationId xmlns:p14="http://schemas.microsoft.com/office/powerpoint/2010/main" val="2785723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9BE7CF4-2B73-4671-B2CC-4CDD6B66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>
                <a:latin typeface="Montserrat" panose="00000500000000000000"/>
              </a:rPr>
              <a:t>Cooperación para el desarrollo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1183" y="1988285"/>
            <a:ext cx="6116782" cy="4078288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han suscrito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2.6 millones de dólares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con 4 instrumentos.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Negociaciones de nuevos flujos con: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España; Estados Unidos (USAID); Unión Europea (UE); Agencia Chilena de Cooperación Internacional para el Desarrollo (AGCID) y Agencia Mexicana de Cooperación Internacional para el Desarrollo (AMEXID).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803112" y="5467093"/>
            <a:ext cx="1413965" cy="478495"/>
            <a:chOff x="899224" y="3807416"/>
            <a:chExt cx="1413965" cy="478495"/>
          </a:xfrm>
          <a:solidFill>
            <a:srgbClr val="00B0F0"/>
          </a:solidFill>
        </p:grpSpPr>
        <p:grpSp>
          <p:nvGrpSpPr>
            <p:cNvPr id="2" name="Grupo 1"/>
            <p:cNvGrpSpPr/>
            <p:nvPr/>
          </p:nvGrpSpPr>
          <p:grpSpPr>
            <a:xfrm>
              <a:off x="899224" y="3807416"/>
              <a:ext cx="275113" cy="471926"/>
              <a:chOff x="8038721" y="4572835"/>
              <a:chExt cx="275113" cy="471926"/>
            </a:xfrm>
            <a:grpFill/>
          </p:grpSpPr>
          <p:sp>
            <p:nvSpPr>
              <p:cNvPr id="21" name="Freeform 80"/>
              <p:cNvSpPr>
                <a:spLocks/>
              </p:cNvSpPr>
              <p:nvPr/>
            </p:nvSpPr>
            <p:spPr bwMode="auto">
              <a:xfrm>
                <a:off x="8117023" y="4572835"/>
                <a:ext cx="120627" cy="120627"/>
              </a:xfrm>
              <a:custGeom>
                <a:avLst/>
                <a:gdLst>
                  <a:gd name="T0" fmla="*/ 94 w 170"/>
                  <a:gd name="T1" fmla="*/ 170 h 171"/>
                  <a:gd name="T2" fmla="*/ 110 w 170"/>
                  <a:gd name="T3" fmla="*/ 168 h 171"/>
                  <a:gd name="T4" fmla="*/ 126 w 170"/>
                  <a:gd name="T5" fmla="*/ 161 h 171"/>
                  <a:gd name="T6" fmla="*/ 138 w 170"/>
                  <a:gd name="T7" fmla="*/ 152 h 171"/>
                  <a:gd name="T8" fmla="*/ 151 w 170"/>
                  <a:gd name="T9" fmla="*/ 140 h 171"/>
                  <a:gd name="T10" fmla="*/ 160 w 170"/>
                  <a:gd name="T11" fmla="*/ 126 h 171"/>
                  <a:gd name="T12" fmla="*/ 167 w 170"/>
                  <a:gd name="T13" fmla="*/ 111 h 171"/>
                  <a:gd name="T14" fmla="*/ 170 w 170"/>
                  <a:gd name="T15" fmla="*/ 94 h 171"/>
                  <a:gd name="T16" fmla="*/ 170 w 170"/>
                  <a:gd name="T17" fmla="*/ 77 h 171"/>
                  <a:gd name="T18" fmla="*/ 167 w 170"/>
                  <a:gd name="T19" fmla="*/ 61 h 171"/>
                  <a:gd name="T20" fmla="*/ 160 w 170"/>
                  <a:gd name="T21" fmla="*/ 46 h 171"/>
                  <a:gd name="T22" fmla="*/ 151 w 170"/>
                  <a:gd name="T23" fmla="*/ 32 h 171"/>
                  <a:gd name="T24" fmla="*/ 138 w 170"/>
                  <a:gd name="T25" fmla="*/ 20 h 171"/>
                  <a:gd name="T26" fmla="*/ 126 w 170"/>
                  <a:gd name="T27" fmla="*/ 10 h 171"/>
                  <a:gd name="T28" fmla="*/ 110 w 170"/>
                  <a:gd name="T29" fmla="*/ 4 h 171"/>
                  <a:gd name="T30" fmla="*/ 94 w 170"/>
                  <a:gd name="T31" fmla="*/ 0 h 171"/>
                  <a:gd name="T32" fmla="*/ 76 w 170"/>
                  <a:gd name="T33" fmla="*/ 0 h 171"/>
                  <a:gd name="T34" fmla="*/ 60 w 170"/>
                  <a:gd name="T35" fmla="*/ 4 h 171"/>
                  <a:gd name="T36" fmla="*/ 45 w 170"/>
                  <a:gd name="T37" fmla="*/ 10 h 171"/>
                  <a:gd name="T38" fmla="*/ 32 w 170"/>
                  <a:gd name="T39" fmla="*/ 20 h 171"/>
                  <a:gd name="T40" fmla="*/ 19 w 170"/>
                  <a:gd name="T41" fmla="*/ 32 h 171"/>
                  <a:gd name="T42" fmla="*/ 10 w 170"/>
                  <a:gd name="T43" fmla="*/ 46 h 171"/>
                  <a:gd name="T44" fmla="*/ 3 w 170"/>
                  <a:gd name="T45" fmla="*/ 61 h 171"/>
                  <a:gd name="T46" fmla="*/ 0 w 170"/>
                  <a:gd name="T47" fmla="*/ 77 h 171"/>
                  <a:gd name="T48" fmla="*/ 0 w 170"/>
                  <a:gd name="T49" fmla="*/ 94 h 171"/>
                  <a:gd name="T50" fmla="*/ 3 w 170"/>
                  <a:gd name="T51" fmla="*/ 111 h 171"/>
                  <a:gd name="T52" fmla="*/ 10 w 170"/>
                  <a:gd name="T53" fmla="*/ 126 h 171"/>
                  <a:gd name="T54" fmla="*/ 19 w 170"/>
                  <a:gd name="T55" fmla="*/ 140 h 171"/>
                  <a:gd name="T56" fmla="*/ 32 w 170"/>
                  <a:gd name="T57" fmla="*/ 152 h 171"/>
                  <a:gd name="T58" fmla="*/ 45 w 170"/>
                  <a:gd name="T59" fmla="*/ 161 h 171"/>
                  <a:gd name="T60" fmla="*/ 60 w 170"/>
                  <a:gd name="T61" fmla="*/ 168 h 171"/>
                  <a:gd name="T62" fmla="*/ 76 w 170"/>
                  <a:gd name="T63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" h="171">
                    <a:moveTo>
                      <a:pt x="86" y="171"/>
                    </a:moveTo>
                    <a:lnTo>
                      <a:pt x="94" y="170"/>
                    </a:lnTo>
                    <a:lnTo>
                      <a:pt x="102" y="169"/>
                    </a:lnTo>
                    <a:lnTo>
                      <a:pt x="110" y="168"/>
                    </a:lnTo>
                    <a:lnTo>
                      <a:pt x="118" y="165"/>
                    </a:lnTo>
                    <a:lnTo>
                      <a:pt x="126" y="161"/>
                    </a:lnTo>
                    <a:lnTo>
                      <a:pt x="132" y="157"/>
                    </a:lnTo>
                    <a:lnTo>
                      <a:pt x="138" y="152"/>
                    </a:lnTo>
                    <a:lnTo>
                      <a:pt x="145" y="146"/>
                    </a:lnTo>
                    <a:lnTo>
                      <a:pt x="151" y="140"/>
                    </a:lnTo>
                    <a:lnTo>
                      <a:pt x="156" y="133"/>
                    </a:lnTo>
                    <a:lnTo>
                      <a:pt x="160" y="126"/>
                    </a:lnTo>
                    <a:lnTo>
                      <a:pt x="164" y="118"/>
                    </a:lnTo>
                    <a:lnTo>
                      <a:pt x="167" y="111"/>
                    </a:lnTo>
                    <a:lnTo>
                      <a:pt x="169" y="103"/>
                    </a:lnTo>
                    <a:lnTo>
                      <a:pt x="170" y="94"/>
                    </a:lnTo>
                    <a:lnTo>
                      <a:pt x="170" y="86"/>
                    </a:lnTo>
                    <a:lnTo>
                      <a:pt x="170" y="77"/>
                    </a:lnTo>
                    <a:lnTo>
                      <a:pt x="169" y="68"/>
                    </a:lnTo>
                    <a:lnTo>
                      <a:pt x="167" y="61"/>
                    </a:lnTo>
                    <a:lnTo>
                      <a:pt x="164" y="53"/>
                    </a:lnTo>
                    <a:lnTo>
                      <a:pt x="160" y="46"/>
                    </a:lnTo>
                    <a:lnTo>
                      <a:pt x="156" y="38"/>
                    </a:lnTo>
                    <a:lnTo>
                      <a:pt x="151" y="32"/>
                    </a:lnTo>
                    <a:lnTo>
                      <a:pt x="145" y="25"/>
                    </a:lnTo>
                    <a:lnTo>
                      <a:pt x="138" y="20"/>
                    </a:lnTo>
                    <a:lnTo>
                      <a:pt x="132" y="15"/>
                    </a:lnTo>
                    <a:lnTo>
                      <a:pt x="126" y="10"/>
                    </a:lnTo>
                    <a:lnTo>
                      <a:pt x="118" y="7"/>
                    </a:lnTo>
                    <a:lnTo>
                      <a:pt x="110" y="4"/>
                    </a:lnTo>
                    <a:lnTo>
                      <a:pt x="102" y="2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76" y="0"/>
                    </a:lnTo>
                    <a:lnTo>
                      <a:pt x="68" y="2"/>
                    </a:lnTo>
                    <a:lnTo>
                      <a:pt x="60" y="4"/>
                    </a:lnTo>
                    <a:lnTo>
                      <a:pt x="52" y="7"/>
                    </a:lnTo>
                    <a:lnTo>
                      <a:pt x="45" y="10"/>
                    </a:lnTo>
                    <a:lnTo>
                      <a:pt x="38" y="15"/>
                    </a:lnTo>
                    <a:lnTo>
                      <a:pt x="32" y="20"/>
                    </a:lnTo>
                    <a:lnTo>
                      <a:pt x="25" y="25"/>
                    </a:lnTo>
                    <a:lnTo>
                      <a:pt x="19" y="32"/>
                    </a:lnTo>
                    <a:lnTo>
                      <a:pt x="14" y="38"/>
                    </a:lnTo>
                    <a:lnTo>
                      <a:pt x="10" y="46"/>
                    </a:lnTo>
                    <a:lnTo>
                      <a:pt x="6" y="53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4"/>
                    </a:lnTo>
                    <a:lnTo>
                      <a:pt x="1" y="103"/>
                    </a:lnTo>
                    <a:lnTo>
                      <a:pt x="3" y="111"/>
                    </a:lnTo>
                    <a:lnTo>
                      <a:pt x="6" y="118"/>
                    </a:lnTo>
                    <a:lnTo>
                      <a:pt x="10" y="126"/>
                    </a:lnTo>
                    <a:lnTo>
                      <a:pt x="14" y="133"/>
                    </a:lnTo>
                    <a:lnTo>
                      <a:pt x="19" y="140"/>
                    </a:lnTo>
                    <a:lnTo>
                      <a:pt x="25" y="146"/>
                    </a:lnTo>
                    <a:lnTo>
                      <a:pt x="32" y="152"/>
                    </a:lnTo>
                    <a:lnTo>
                      <a:pt x="38" y="157"/>
                    </a:lnTo>
                    <a:lnTo>
                      <a:pt x="45" y="161"/>
                    </a:lnTo>
                    <a:lnTo>
                      <a:pt x="52" y="165"/>
                    </a:lnTo>
                    <a:lnTo>
                      <a:pt x="60" y="168"/>
                    </a:lnTo>
                    <a:lnTo>
                      <a:pt x="68" y="169"/>
                    </a:lnTo>
                    <a:lnTo>
                      <a:pt x="76" y="170"/>
                    </a:lnTo>
                    <a:lnTo>
                      <a:pt x="86" y="1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22" name="Freeform 81"/>
              <p:cNvSpPr>
                <a:spLocks/>
              </p:cNvSpPr>
              <p:nvPr/>
            </p:nvSpPr>
            <p:spPr bwMode="auto">
              <a:xfrm>
                <a:off x="8038721" y="4701928"/>
                <a:ext cx="275113" cy="342833"/>
              </a:xfrm>
              <a:custGeom>
                <a:avLst/>
                <a:gdLst>
                  <a:gd name="T0" fmla="*/ 363 w 390"/>
                  <a:gd name="T1" fmla="*/ 16 h 487"/>
                  <a:gd name="T2" fmla="*/ 351 w 390"/>
                  <a:gd name="T3" fmla="*/ 9 h 487"/>
                  <a:gd name="T4" fmla="*/ 338 w 390"/>
                  <a:gd name="T5" fmla="*/ 3 h 487"/>
                  <a:gd name="T6" fmla="*/ 324 w 390"/>
                  <a:gd name="T7" fmla="*/ 0 h 487"/>
                  <a:gd name="T8" fmla="*/ 74 w 390"/>
                  <a:gd name="T9" fmla="*/ 0 h 487"/>
                  <a:gd name="T10" fmla="*/ 58 w 390"/>
                  <a:gd name="T11" fmla="*/ 1 h 487"/>
                  <a:gd name="T12" fmla="*/ 45 w 390"/>
                  <a:gd name="T13" fmla="*/ 5 h 487"/>
                  <a:gd name="T14" fmla="*/ 32 w 390"/>
                  <a:gd name="T15" fmla="*/ 12 h 487"/>
                  <a:gd name="T16" fmla="*/ 22 w 390"/>
                  <a:gd name="T17" fmla="*/ 22 h 487"/>
                  <a:gd name="T18" fmla="*/ 12 w 390"/>
                  <a:gd name="T19" fmla="*/ 32 h 487"/>
                  <a:gd name="T20" fmla="*/ 5 w 390"/>
                  <a:gd name="T21" fmla="*/ 45 h 487"/>
                  <a:gd name="T22" fmla="*/ 1 w 390"/>
                  <a:gd name="T23" fmla="*/ 58 h 487"/>
                  <a:gd name="T24" fmla="*/ 0 w 390"/>
                  <a:gd name="T25" fmla="*/ 73 h 487"/>
                  <a:gd name="T26" fmla="*/ 1 w 390"/>
                  <a:gd name="T27" fmla="*/ 239 h 487"/>
                  <a:gd name="T28" fmla="*/ 7 w 390"/>
                  <a:gd name="T29" fmla="*/ 252 h 487"/>
                  <a:gd name="T30" fmla="*/ 16 w 390"/>
                  <a:gd name="T31" fmla="*/ 262 h 487"/>
                  <a:gd name="T32" fmla="*/ 29 w 390"/>
                  <a:gd name="T33" fmla="*/ 268 h 487"/>
                  <a:gd name="T34" fmla="*/ 44 w 390"/>
                  <a:gd name="T35" fmla="*/ 268 h 487"/>
                  <a:gd name="T36" fmla="*/ 57 w 390"/>
                  <a:gd name="T37" fmla="*/ 262 h 487"/>
                  <a:gd name="T38" fmla="*/ 67 w 390"/>
                  <a:gd name="T39" fmla="*/ 252 h 487"/>
                  <a:gd name="T40" fmla="*/ 72 w 390"/>
                  <a:gd name="T41" fmla="*/ 239 h 487"/>
                  <a:gd name="T42" fmla="*/ 74 w 390"/>
                  <a:gd name="T43" fmla="*/ 97 h 487"/>
                  <a:gd name="T44" fmla="*/ 97 w 390"/>
                  <a:gd name="T45" fmla="*/ 445 h 487"/>
                  <a:gd name="T46" fmla="*/ 101 w 390"/>
                  <a:gd name="T47" fmla="*/ 461 h 487"/>
                  <a:gd name="T48" fmla="*/ 110 w 390"/>
                  <a:gd name="T49" fmla="*/ 474 h 487"/>
                  <a:gd name="T50" fmla="*/ 124 w 390"/>
                  <a:gd name="T51" fmla="*/ 484 h 487"/>
                  <a:gd name="T52" fmla="*/ 140 w 390"/>
                  <a:gd name="T53" fmla="*/ 487 h 487"/>
                  <a:gd name="T54" fmla="*/ 157 w 390"/>
                  <a:gd name="T55" fmla="*/ 484 h 487"/>
                  <a:gd name="T56" fmla="*/ 171 w 390"/>
                  <a:gd name="T57" fmla="*/ 474 h 487"/>
                  <a:gd name="T58" fmla="*/ 179 w 390"/>
                  <a:gd name="T59" fmla="*/ 461 h 487"/>
                  <a:gd name="T60" fmla="*/ 183 w 390"/>
                  <a:gd name="T61" fmla="*/ 445 h 487"/>
                  <a:gd name="T62" fmla="*/ 207 w 390"/>
                  <a:gd name="T63" fmla="*/ 268 h 487"/>
                  <a:gd name="T64" fmla="*/ 209 w 390"/>
                  <a:gd name="T65" fmla="*/ 452 h 487"/>
                  <a:gd name="T66" fmla="*/ 214 w 390"/>
                  <a:gd name="T67" fmla="*/ 467 h 487"/>
                  <a:gd name="T68" fmla="*/ 226 w 390"/>
                  <a:gd name="T69" fmla="*/ 480 h 487"/>
                  <a:gd name="T70" fmla="*/ 241 w 390"/>
                  <a:gd name="T71" fmla="*/ 486 h 487"/>
                  <a:gd name="T72" fmla="*/ 258 w 390"/>
                  <a:gd name="T73" fmla="*/ 486 h 487"/>
                  <a:gd name="T74" fmla="*/ 273 w 390"/>
                  <a:gd name="T75" fmla="*/ 480 h 487"/>
                  <a:gd name="T76" fmla="*/ 285 w 390"/>
                  <a:gd name="T77" fmla="*/ 467 h 487"/>
                  <a:gd name="T78" fmla="*/ 292 w 390"/>
                  <a:gd name="T79" fmla="*/ 452 h 487"/>
                  <a:gd name="T80" fmla="*/ 293 w 390"/>
                  <a:gd name="T81" fmla="*/ 97 h 487"/>
                  <a:gd name="T82" fmla="*/ 317 w 390"/>
                  <a:gd name="T83" fmla="*/ 231 h 487"/>
                  <a:gd name="T84" fmla="*/ 320 w 390"/>
                  <a:gd name="T85" fmla="*/ 245 h 487"/>
                  <a:gd name="T86" fmla="*/ 327 w 390"/>
                  <a:gd name="T87" fmla="*/ 257 h 487"/>
                  <a:gd name="T88" fmla="*/ 339 w 390"/>
                  <a:gd name="T89" fmla="*/ 266 h 487"/>
                  <a:gd name="T90" fmla="*/ 353 w 390"/>
                  <a:gd name="T91" fmla="*/ 268 h 487"/>
                  <a:gd name="T92" fmla="*/ 367 w 390"/>
                  <a:gd name="T93" fmla="*/ 266 h 487"/>
                  <a:gd name="T94" fmla="*/ 379 w 390"/>
                  <a:gd name="T95" fmla="*/ 257 h 487"/>
                  <a:gd name="T96" fmla="*/ 387 w 390"/>
                  <a:gd name="T97" fmla="*/ 245 h 487"/>
                  <a:gd name="T98" fmla="*/ 390 w 390"/>
                  <a:gd name="T99" fmla="*/ 231 h 487"/>
                  <a:gd name="T100" fmla="*/ 390 w 390"/>
                  <a:gd name="T101" fmla="*/ 66 h 487"/>
                  <a:gd name="T102" fmla="*/ 387 w 390"/>
                  <a:gd name="T103" fmla="*/ 52 h 487"/>
                  <a:gd name="T104" fmla="*/ 381 w 390"/>
                  <a:gd name="T105" fmla="*/ 39 h 487"/>
                  <a:gd name="T106" fmla="*/ 374 w 390"/>
                  <a:gd name="T107" fmla="*/ 27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0" h="487">
                    <a:moveTo>
                      <a:pt x="368" y="22"/>
                    </a:moveTo>
                    <a:lnTo>
                      <a:pt x="363" y="16"/>
                    </a:lnTo>
                    <a:lnTo>
                      <a:pt x="358" y="12"/>
                    </a:lnTo>
                    <a:lnTo>
                      <a:pt x="351" y="9"/>
                    </a:lnTo>
                    <a:lnTo>
                      <a:pt x="345" y="5"/>
                    </a:lnTo>
                    <a:lnTo>
                      <a:pt x="338" y="3"/>
                    </a:lnTo>
                    <a:lnTo>
                      <a:pt x="332" y="1"/>
                    </a:lnTo>
                    <a:lnTo>
                      <a:pt x="324" y="0"/>
                    </a:lnTo>
                    <a:lnTo>
                      <a:pt x="317" y="0"/>
                    </a:lnTo>
                    <a:lnTo>
                      <a:pt x="74" y="0"/>
                    </a:lnTo>
                    <a:lnTo>
                      <a:pt x="66" y="0"/>
                    </a:lnTo>
                    <a:lnTo>
                      <a:pt x="58" y="1"/>
                    </a:lnTo>
                    <a:lnTo>
                      <a:pt x="52" y="3"/>
                    </a:lnTo>
                    <a:lnTo>
                      <a:pt x="45" y="5"/>
                    </a:lnTo>
                    <a:lnTo>
                      <a:pt x="39" y="9"/>
                    </a:lnTo>
                    <a:lnTo>
                      <a:pt x="32" y="12"/>
                    </a:lnTo>
                    <a:lnTo>
                      <a:pt x="27" y="16"/>
                    </a:lnTo>
                    <a:lnTo>
                      <a:pt x="22" y="22"/>
                    </a:lnTo>
                    <a:lnTo>
                      <a:pt x="16" y="27"/>
                    </a:lnTo>
                    <a:lnTo>
                      <a:pt x="12" y="32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8"/>
                    </a:lnTo>
                    <a:lnTo>
                      <a:pt x="0" y="66"/>
                    </a:lnTo>
                    <a:lnTo>
                      <a:pt x="0" y="73"/>
                    </a:lnTo>
                    <a:lnTo>
                      <a:pt x="0" y="231"/>
                    </a:lnTo>
                    <a:lnTo>
                      <a:pt x="1" y="239"/>
                    </a:lnTo>
                    <a:lnTo>
                      <a:pt x="3" y="245"/>
                    </a:lnTo>
                    <a:lnTo>
                      <a:pt x="7" y="252"/>
                    </a:lnTo>
                    <a:lnTo>
                      <a:pt x="11" y="257"/>
                    </a:lnTo>
                    <a:lnTo>
                      <a:pt x="16" y="262"/>
                    </a:lnTo>
                    <a:lnTo>
                      <a:pt x="23" y="266"/>
                    </a:lnTo>
                    <a:lnTo>
                      <a:pt x="29" y="268"/>
                    </a:lnTo>
                    <a:lnTo>
                      <a:pt x="37" y="268"/>
                    </a:lnTo>
                    <a:lnTo>
                      <a:pt x="44" y="268"/>
                    </a:lnTo>
                    <a:lnTo>
                      <a:pt x="51" y="266"/>
                    </a:lnTo>
                    <a:lnTo>
                      <a:pt x="57" y="262"/>
                    </a:lnTo>
                    <a:lnTo>
                      <a:pt x="63" y="257"/>
                    </a:lnTo>
                    <a:lnTo>
                      <a:pt x="67" y="252"/>
                    </a:lnTo>
                    <a:lnTo>
                      <a:pt x="70" y="245"/>
                    </a:lnTo>
                    <a:lnTo>
                      <a:pt x="72" y="239"/>
                    </a:lnTo>
                    <a:lnTo>
                      <a:pt x="74" y="231"/>
                    </a:lnTo>
                    <a:lnTo>
                      <a:pt x="74" y="97"/>
                    </a:lnTo>
                    <a:lnTo>
                      <a:pt x="97" y="97"/>
                    </a:lnTo>
                    <a:lnTo>
                      <a:pt x="97" y="445"/>
                    </a:lnTo>
                    <a:lnTo>
                      <a:pt x="98" y="452"/>
                    </a:lnTo>
                    <a:lnTo>
                      <a:pt x="101" y="461"/>
                    </a:lnTo>
                    <a:lnTo>
                      <a:pt x="105" y="467"/>
                    </a:lnTo>
                    <a:lnTo>
                      <a:pt x="110" y="474"/>
                    </a:lnTo>
                    <a:lnTo>
                      <a:pt x="117" y="480"/>
                    </a:lnTo>
                    <a:lnTo>
                      <a:pt x="124" y="484"/>
                    </a:lnTo>
                    <a:lnTo>
                      <a:pt x="132" y="486"/>
                    </a:lnTo>
                    <a:lnTo>
                      <a:pt x="140" y="487"/>
                    </a:lnTo>
                    <a:lnTo>
                      <a:pt x="149" y="486"/>
                    </a:lnTo>
                    <a:lnTo>
                      <a:pt x="157" y="484"/>
                    </a:lnTo>
                    <a:lnTo>
                      <a:pt x="164" y="480"/>
                    </a:lnTo>
                    <a:lnTo>
                      <a:pt x="171" y="474"/>
                    </a:lnTo>
                    <a:lnTo>
                      <a:pt x="176" y="467"/>
                    </a:lnTo>
                    <a:lnTo>
                      <a:pt x="179" y="461"/>
                    </a:lnTo>
                    <a:lnTo>
                      <a:pt x="183" y="452"/>
                    </a:lnTo>
                    <a:lnTo>
                      <a:pt x="183" y="445"/>
                    </a:lnTo>
                    <a:lnTo>
                      <a:pt x="183" y="268"/>
                    </a:lnTo>
                    <a:lnTo>
                      <a:pt x="207" y="268"/>
                    </a:lnTo>
                    <a:lnTo>
                      <a:pt x="207" y="445"/>
                    </a:lnTo>
                    <a:lnTo>
                      <a:pt x="209" y="452"/>
                    </a:lnTo>
                    <a:lnTo>
                      <a:pt x="211" y="461"/>
                    </a:lnTo>
                    <a:lnTo>
                      <a:pt x="214" y="467"/>
                    </a:lnTo>
                    <a:lnTo>
                      <a:pt x="219" y="474"/>
                    </a:lnTo>
                    <a:lnTo>
                      <a:pt x="226" y="480"/>
                    </a:lnTo>
                    <a:lnTo>
                      <a:pt x="233" y="484"/>
                    </a:lnTo>
                    <a:lnTo>
                      <a:pt x="241" y="486"/>
                    </a:lnTo>
                    <a:lnTo>
                      <a:pt x="250" y="487"/>
                    </a:lnTo>
                    <a:lnTo>
                      <a:pt x="258" y="486"/>
                    </a:lnTo>
                    <a:lnTo>
                      <a:pt x="266" y="484"/>
                    </a:lnTo>
                    <a:lnTo>
                      <a:pt x="273" y="480"/>
                    </a:lnTo>
                    <a:lnTo>
                      <a:pt x="280" y="474"/>
                    </a:lnTo>
                    <a:lnTo>
                      <a:pt x="285" y="467"/>
                    </a:lnTo>
                    <a:lnTo>
                      <a:pt x="290" y="461"/>
                    </a:lnTo>
                    <a:lnTo>
                      <a:pt x="292" y="452"/>
                    </a:lnTo>
                    <a:lnTo>
                      <a:pt x="293" y="445"/>
                    </a:lnTo>
                    <a:lnTo>
                      <a:pt x="293" y="97"/>
                    </a:lnTo>
                    <a:lnTo>
                      <a:pt x="317" y="97"/>
                    </a:lnTo>
                    <a:lnTo>
                      <a:pt x="317" y="231"/>
                    </a:lnTo>
                    <a:lnTo>
                      <a:pt x="318" y="239"/>
                    </a:lnTo>
                    <a:lnTo>
                      <a:pt x="320" y="245"/>
                    </a:lnTo>
                    <a:lnTo>
                      <a:pt x="323" y="252"/>
                    </a:lnTo>
                    <a:lnTo>
                      <a:pt x="327" y="257"/>
                    </a:lnTo>
                    <a:lnTo>
                      <a:pt x="333" y="262"/>
                    </a:lnTo>
                    <a:lnTo>
                      <a:pt x="339" y="266"/>
                    </a:lnTo>
                    <a:lnTo>
                      <a:pt x="346" y="268"/>
                    </a:lnTo>
                    <a:lnTo>
                      <a:pt x="353" y="268"/>
                    </a:lnTo>
                    <a:lnTo>
                      <a:pt x="361" y="268"/>
                    </a:lnTo>
                    <a:lnTo>
                      <a:pt x="367" y="266"/>
                    </a:lnTo>
                    <a:lnTo>
                      <a:pt x="374" y="262"/>
                    </a:lnTo>
                    <a:lnTo>
                      <a:pt x="379" y="257"/>
                    </a:lnTo>
                    <a:lnTo>
                      <a:pt x="383" y="252"/>
                    </a:lnTo>
                    <a:lnTo>
                      <a:pt x="387" y="245"/>
                    </a:lnTo>
                    <a:lnTo>
                      <a:pt x="389" y="239"/>
                    </a:lnTo>
                    <a:lnTo>
                      <a:pt x="390" y="231"/>
                    </a:lnTo>
                    <a:lnTo>
                      <a:pt x="390" y="73"/>
                    </a:lnTo>
                    <a:lnTo>
                      <a:pt x="390" y="66"/>
                    </a:lnTo>
                    <a:lnTo>
                      <a:pt x="389" y="58"/>
                    </a:lnTo>
                    <a:lnTo>
                      <a:pt x="387" y="52"/>
                    </a:lnTo>
                    <a:lnTo>
                      <a:pt x="385" y="45"/>
                    </a:lnTo>
                    <a:lnTo>
                      <a:pt x="381" y="39"/>
                    </a:lnTo>
                    <a:lnTo>
                      <a:pt x="378" y="32"/>
                    </a:lnTo>
                    <a:lnTo>
                      <a:pt x="374" y="27"/>
                    </a:lnTo>
                    <a:lnTo>
                      <a:pt x="36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  <p:grpSp>
          <p:nvGrpSpPr>
            <p:cNvPr id="23" name="Grupo 22"/>
            <p:cNvGrpSpPr/>
            <p:nvPr/>
          </p:nvGrpSpPr>
          <p:grpSpPr>
            <a:xfrm>
              <a:off x="2038076" y="3807416"/>
              <a:ext cx="275113" cy="471926"/>
              <a:chOff x="8038721" y="4572835"/>
              <a:chExt cx="275113" cy="471926"/>
            </a:xfrm>
            <a:grpFill/>
          </p:grpSpPr>
          <p:sp>
            <p:nvSpPr>
              <p:cNvPr id="31" name="Freeform 80"/>
              <p:cNvSpPr>
                <a:spLocks/>
              </p:cNvSpPr>
              <p:nvPr/>
            </p:nvSpPr>
            <p:spPr bwMode="auto">
              <a:xfrm>
                <a:off x="8117023" y="4572835"/>
                <a:ext cx="120627" cy="120627"/>
              </a:xfrm>
              <a:custGeom>
                <a:avLst/>
                <a:gdLst>
                  <a:gd name="T0" fmla="*/ 94 w 170"/>
                  <a:gd name="T1" fmla="*/ 170 h 171"/>
                  <a:gd name="T2" fmla="*/ 110 w 170"/>
                  <a:gd name="T3" fmla="*/ 168 h 171"/>
                  <a:gd name="T4" fmla="*/ 126 w 170"/>
                  <a:gd name="T5" fmla="*/ 161 h 171"/>
                  <a:gd name="T6" fmla="*/ 138 w 170"/>
                  <a:gd name="T7" fmla="*/ 152 h 171"/>
                  <a:gd name="T8" fmla="*/ 151 w 170"/>
                  <a:gd name="T9" fmla="*/ 140 h 171"/>
                  <a:gd name="T10" fmla="*/ 160 w 170"/>
                  <a:gd name="T11" fmla="*/ 126 h 171"/>
                  <a:gd name="T12" fmla="*/ 167 w 170"/>
                  <a:gd name="T13" fmla="*/ 111 h 171"/>
                  <a:gd name="T14" fmla="*/ 170 w 170"/>
                  <a:gd name="T15" fmla="*/ 94 h 171"/>
                  <a:gd name="T16" fmla="*/ 170 w 170"/>
                  <a:gd name="T17" fmla="*/ 77 h 171"/>
                  <a:gd name="T18" fmla="*/ 167 w 170"/>
                  <a:gd name="T19" fmla="*/ 61 h 171"/>
                  <a:gd name="T20" fmla="*/ 160 w 170"/>
                  <a:gd name="T21" fmla="*/ 46 h 171"/>
                  <a:gd name="T22" fmla="*/ 151 w 170"/>
                  <a:gd name="T23" fmla="*/ 32 h 171"/>
                  <a:gd name="T24" fmla="*/ 138 w 170"/>
                  <a:gd name="T25" fmla="*/ 20 h 171"/>
                  <a:gd name="T26" fmla="*/ 126 w 170"/>
                  <a:gd name="T27" fmla="*/ 10 h 171"/>
                  <a:gd name="T28" fmla="*/ 110 w 170"/>
                  <a:gd name="T29" fmla="*/ 4 h 171"/>
                  <a:gd name="T30" fmla="*/ 94 w 170"/>
                  <a:gd name="T31" fmla="*/ 0 h 171"/>
                  <a:gd name="T32" fmla="*/ 76 w 170"/>
                  <a:gd name="T33" fmla="*/ 0 h 171"/>
                  <a:gd name="T34" fmla="*/ 60 w 170"/>
                  <a:gd name="T35" fmla="*/ 4 h 171"/>
                  <a:gd name="T36" fmla="*/ 45 w 170"/>
                  <a:gd name="T37" fmla="*/ 10 h 171"/>
                  <a:gd name="T38" fmla="*/ 32 w 170"/>
                  <a:gd name="T39" fmla="*/ 20 h 171"/>
                  <a:gd name="T40" fmla="*/ 19 w 170"/>
                  <a:gd name="T41" fmla="*/ 32 h 171"/>
                  <a:gd name="T42" fmla="*/ 10 w 170"/>
                  <a:gd name="T43" fmla="*/ 46 h 171"/>
                  <a:gd name="T44" fmla="*/ 3 w 170"/>
                  <a:gd name="T45" fmla="*/ 61 h 171"/>
                  <a:gd name="T46" fmla="*/ 0 w 170"/>
                  <a:gd name="T47" fmla="*/ 77 h 171"/>
                  <a:gd name="T48" fmla="*/ 0 w 170"/>
                  <a:gd name="T49" fmla="*/ 94 h 171"/>
                  <a:gd name="T50" fmla="*/ 3 w 170"/>
                  <a:gd name="T51" fmla="*/ 111 h 171"/>
                  <a:gd name="T52" fmla="*/ 10 w 170"/>
                  <a:gd name="T53" fmla="*/ 126 h 171"/>
                  <a:gd name="T54" fmla="*/ 19 w 170"/>
                  <a:gd name="T55" fmla="*/ 140 h 171"/>
                  <a:gd name="T56" fmla="*/ 32 w 170"/>
                  <a:gd name="T57" fmla="*/ 152 h 171"/>
                  <a:gd name="T58" fmla="*/ 45 w 170"/>
                  <a:gd name="T59" fmla="*/ 161 h 171"/>
                  <a:gd name="T60" fmla="*/ 60 w 170"/>
                  <a:gd name="T61" fmla="*/ 168 h 171"/>
                  <a:gd name="T62" fmla="*/ 76 w 170"/>
                  <a:gd name="T63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" h="171">
                    <a:moveTo>
                      <a:pt x="86" y="171"/>
                    </a:moveTo>
                    <a:lnTo>
                      <a:pt x="94" y="170"/>
                    </a:lnTo>
                    <a:lnTo>
                      <a:pt x="102" y="169"/>
                    </a:lnTo>
                    <a:lnTo>
                      <a:pt x="110" y="168"/>
                    </a:lnTo>
                    <a:lnTo>
                      <a:pt x="118" y="165"/>
                    </a:lnTo>
                    <a:lnTo>
                      <a:pt x="126" y="161"/>
                    </a:lnTo>
                    <a:lnTo>
                      <a:pt x="132" y="157"/>
                    </a:lnTo>
                    <a:lnTo>
                      <a:pt x="138" y="152"/>
                    </a:lnTo>
                    <a:lnTo>
                      <a:pt x="145" y="146"/>
                    </a:lnTo>
                    <a:lnTo>
                      <a:pt x="151" y="140"/>
                    </a:lnTo>
                    <a:lnTo>
                      <a:pt x="156" y="133"/>
                    </a:lnTo>
                    <a:lnTo>
                      <a:pt x="160" y="126"/>
                    </a:lnTo>
                    <a:lnTo>
                      <a:pt x="164" y="118"/>
                    </a:lnTo>
                    <a:lnTo>
                      <a:pt x="167" y="111"/>
                    </a:lnTo>
                    <a:lnTo>
                      <a:pt x="169" y="103"/>
                    </a:lnTo>
                    <a:lnTo>
                      <a:pt x="170" y="94"/>
                    </a:lnTo>
                    <a:lnTo>
                      <a:pt x="170" y="86"/>
                    </a:lnTo>
                    <a:lnTo>
                      <a:pt x="170" y="77"/>
                    </a:lnTo>
                    <a:lnTo>
                      <a:pt x="169" y="68"/>
                    </a:lnTo>
                    <a:lnTo>
                      <a:pt x="167" y="61"/>
                    </a:lnTo>
                    <a:lnTo>
                      <a:pt x="164" y="53"/>
                    </a:lnTo>
                    <a:lnTo>
                      <a:pt x="160" y="46"/>
                    </a:lnTo>
                    <a:lnTo>
                      <a:pt x="156" y="38"/>
                    </a:lnTo>
                    <a:lnTo>
                      <a:pt x="151" y="32"/>
                    </a:lnTo>
                    <a:lnTo>
                      <a:pt x="145" y="25"/>
                    </a:lnTo>
                    <a:lnTo>
                      <a:pt x="138" y="20"/>
                    </a:lnTo>
                    <a:lnTo>
                      <a:pt x="132" y="15"/>
                    </a:lnTo>
                    <a:lnTo>
                      <a:pt x="126" y="10"/>
                    </a:lnTo>
                    <a:lnTo>
                      <a:pt x="118" y="7"/>
                    </a:lnTo>
                    <a:lnTo>
                      <a:pt x="110" y="4"/>
                    </a:lnTo>
                    <a:lnTo>
                      <a:pt x="102" y="2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76" y="0"/>
                    </a:lnTo>
                    <a:lnTo>
                      <a:pt x="68" y="2"/>
                    </a:lnTo>
                    <a:lnTo>
                      <a:pt x="60" y="4"/>
                    </a:lnTo>
                    <a:lnTo>
                      <a:pt x="52" y="7"/>
                    </a:lnTo>
                    <a:lnTo>
                      <a:pt x="45" y="10"/>
                    </a:lnTo>
                    <a:lnTo>
                      <a:pt x="38" y="15"/>
                    </a:lnTo>
                    <a:lnTo>
                      <a:pt x="32" y="20"/>
                    </a:lnTo>
                    <a:lnTo>
                      <a:pt x="25" y="25"/>
                    </a:lnTo>
                    <a:lnTo>
                      <a:pt x="19" y="32"/>
                    </a:lnTo>
                    <a:lnTo>
                      <a:pt x="14" y="38"/>
                    </a:lnTo>
                    <a:lnTo>
                      <a:pt x="10" y="46"/>
                    </a:lnTo>
                    <a:lnTo>
                      <a:pt x="6" y="53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4"/>
                    </a:lnTo>
                    <a:lnTo>
                      <a:pt x="1" y="103"/>
                    </a:lnTo>
                    <a:lnTo>
                      <a:pt x="3" y="111"/>
                    </a:lnTo>
                    <a:lnTo>
                      <a:pt x="6" y="118"/>
                    </a:lnTo>
                    <a:lnTo>
                      <a:pt x="10" y="126"/>
                    </a:lnTo>
                    <a:lnTo>
                      <a:pt x="14" y="133"/>
                    </a:lnTo>
                    <a:lnTo>
                      <a:pt x="19" y="140"/>
                    </a:lnTo>
                    <a:lnTo>
                      <a:pt x="25" y="146"/>
                    </a:lnTo>
                    <a:lnTo>
                      <a:pt x="32" y="152"/>
                    </a:lnTo>
                    <a:lnTo>
                      <a:pt x="38" y="157"/>
                    </a:lnTo>
                    <a:lnTo>
                      <a:pt x="45" y="161"/>
                    </a:lnTo>
                    <a:lnTo>
                      <a:pt x="52" y="165"/>
                    </a:lnTo>
                    <a:lnTo>
                      <a:pt x="60" y="168"/>
                    </a:lnTo>
                    <a:lnTo>
                      <a:pt x="68" y="169"/>
                    </a:lnTo>
                    <a:lnTo>
                      <a:pt x="76" y="170"/>
                    </a:lnTo>
                    <a:lnTo>
                      <a:pt x="86" y="1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32" name="Freeform 81"/>
              <p:cNvSpPr>
                <a:spLocks/>
              </p:cNvSpPr>
              <p:nvPr/>
            </p:nvSpPr>
            <p:spPr bwMode="auto">
              <a:xfrm>
                <a:off x="8038721" y="4701928"/>
                <a:ext cx="275113" cy="342833"/>
              </a:xfrm>
              <a:custGeom>
                <a:avLst/>
                <a:gdLst>
                  <a:gd name="T0" fmla="*/ 363 w 390"/>
                  <a:gd name="T1" fmla="*/ 16 h 487"/>
                  <a:gd name="T2" fmla="*/ 351 w 390"/>
                  <a:gd name="T3" fmla="*/ 9 h 487"/>
                  <a:gd name="T4" fmla="*/ 338 w 390"/>
                  <a:gd name="T5" fmla="*/ 3 h 487"/>
                  <a:gd name="T6" fmla="*/ 324 w 390"/>
                  <a:gd name="T7" fmla="*/ 0 h 487"/>
                  <a:gd name="T8" fmla="*/ 74 w 390"/>
                  <a:gd name="T9" fmla="*/ 0 h 487"/>
                  <a:gd name="T10" fmla="*/ 58 w 390"/>
                  <a:gd name="T11" fmla="*/ 1 h 487"/>
                  <a:gd name="T12" fmla="*/ 45 w 390"/>
                  <a:gd name="T13" fmla="*/ 5 h 487"/>
                  <a:gd name="T14" fmla="*/ 32 w 390"/>
                  <a:gd name="T15" fmla="*/ 12 h 487"/>
                  <a:gd name="T16" fmla="*/ 22 w 390"/>
                  <a:gd name="T17" fmla="*/ 22 h 487"/>
                  <a:gd name="T18" fmla="*/ 12 w 390"/>
                  <a:gd name="T19" fmla="*/ 32 h 487"/>
                  <a:gd name="T20" fmla="*/ 5 w 390"/>
                  <a:gd name="T21" fmla="*/ 45 h 487"/>
                  <a:gd name="T22" fmla="*/ 1 w 390"/>
                  <a:gd name="T23" fmla="*/ 58 h 487"/>
                  <a:gd name="T24" fmla="*/ 0 w 390"/>
                  <a:gd name="T25" fmla="*/ 73 h 487"/>
                  <a:gd name="T26" fmla="*/ 1 w 390"/>
                  <a:gd name="T27" fmla="*/ 239 h 487"/>
                  <a:gd name="T28" fmla="*/ 7 w 390"/>
                  <a:gd name="T29" fmla="*/ 252 h 487"/>
                  <a:gd name="T30" fmla="*/ 16 w 390"/>
                  <a:gd name="T31" fmla="*/ 262 h 487"/>
                  <a:gd name="T32" fmla="*/ 29 w 390"/>
                  <a:gd name="T33" fmla="*/ 268 h 487"/>
                  <a:gd name="T34" fmla="*/ 44 w 390"/>
                  <a:gd name="T35" fmla="*/ 268 h 487"/>
                  <a:gd name="T36" fmla="*/ 57 w 390"/>
                  <a:gd name="T37" fmla="*/ 262 h 487"/>
                  <a:gd name="T38" fmla="*/ 67 w 390"/>
                  <a:gd name="T39" fmla="*/ 252 h 487"/>
                  <a:gd name="T40" fmla="*/ 72 w 390"/>
                  <a:gd name="T41" fmla="*/ 239 h 487"/>
                  <a:gd name="T42" fmla="*/ 74 w 390"/>
                  <a:gd name="T43" fmla="*/ 97 h 487"/>
                  <a:gd name="T44" fmla="*/ 97 w 390"/>
                  <a:gd name="T45" fmla="*/ 445 h 487"/>
                  <a:gd name="T46" fmla="*/ 101 w 390"/>
                  <a:gd name="T47" fmla="*/ 461 h 487"/>
                  <a:gd name="T48" fmla="*/ 110 w 390"/>
                  <a:gd name="T49" fmla="*/ 474 h 487"/>
                  <a:gd name="T50" fmla="*/ 124 w 390"/>
                  <a:gd name="T51" fmla="*/ 484 h 487"/>
                  <a:gd name="T52" fmla="*/ 140 w 390"/>
                  <a:gd name="T53" fmla="*/ 487 h 487"/>
                  <a:gd name="T54" fmla="*/ 157 w 390"/>
                  <a:gd name="T55" fmla="*/ 484 h 487"/>
                  <a:gd name="T56" fmla="*/ 171 w 390"/>
                  <a:gd name="T57" fmla="*/ 474 h 487"/>
                  <a:gd name="T58" fmla="*/ 179 w 390"/>
                  <a:gd name="T59" fmla="*/ 461 h 487"/>
                  <a:gd name="T60" fmla="*/ 183 w 390"/>
                  <a:gd name="T61" fmla="*/ 445 h 487"/>
                  <a:gd name="T62" fmla="*/ 207 w 390"/>
                  <a:gd name="T63" fmla="*/ 268 h 487"/>
                  <a:gd name="T64" fmla="*/ 209 w 390"/>
                  <a:gd name="T65" fmla="*/ 452 h 487"/>
                  <a:gd name="T66" fmla="*/ 214 w 390"/>
                  <a:gd name="T67" fmla="*/ 467 h 487"/>
                  <a:gd name="T68" fmla="*/ 226 w 390"/>
                  <a:gd name="T69" fmla="*/ 480 h 487"/>
                  <a:gd name="T70" fmla="*/ 241 w 390"/>
                  <a:gd name="T71" fmla="*/ 486 h 487"/>
                  <a:gd name="T72" fmla="*/ 258 w 390"/>
                  <a:gd name="T73" fmla="*/ 486 h 487"/>
                  <a:gd name="T74" fmla="*/ 273 w 390"/>
                  <a:gd name="T75" fmla="*/ 480 h 487"/>
                  <a:gd name="T76" fmla="*/ 285 w 390"/>
                  <a:gd name="T77" fmla="*/ 467 h 487"/>
                  <a:gd name="T78" fmla="*/ 292 w 390"/>
                  <a:gd name="T79" fmla="*/ 452 h 487"/>
                  <a:gd name="T80" fmla="*/ 293 w 390"/>
                  <a:gd name="T81" fmla="*/ 97 h 487"/>
                  <a:gd name="T82" fmla="*/ 317 w 390"/>
                  <a:gd name="T83" fmla="*/ 231 h 487"/>
                  <a:gd name="T84" fmla="*/ 320 w 390"/>
                  <a:gd name="T85" fmla="*/ 245 h 487"/>
                  <a:gd name="T86" fmla="*/ 327 w 390"/>
                  <a:gd name="T87" fmla="*/ 257 h 487"/>
                  <a:gd name="T88" fmla="*/ 339 w 390"/>
                  <a:gd name="T89" fmla="*/ 266 h 487"/>
                  <a:gd name="T90" fmla="*/ 353 w 390"/>
                  <a:gd name="T91" fmla="*/ 268 h 487"/>
                  <a:gd name="T92" fmla="*/ 367 w 390"/>
                  <a:gd name="T93" fmla="*/ 266 h 487"/>
                  <a:gd name="T94" fmla="*/ 379 w 390"/>
                  <a:gd name="T95" fmla="*/ 257 h 487"/>
                  <a:gd name="T96" fmla="*/ 387 w 390"/>
                  <a:gd name="T97" fmla="*/ 245 h 487"/>
                  <a:gd name="T98" fmla="*/ 390 w 390"/>
                  <a:gd name="T99" fmla="*/ 231 h 487"/>
                  <a:gd name="T100" fmla="*/ 390 w 390"/>
                  <a:gd name="T101" fmla="*/ 66 h 487"/>
                  <a:gd name="T102" fmla="*/ 387 w 390"/>
                  <a:gd name="T103" fmla="*/ 52 h 487"/>
                  <a:gd name="T104" fmla="*/ 381 w 390"/>
                  <a:gd name="T105" fmla="*/ 39 h 487"/>
                  <a:gd name="T106" fmla="*/ 374 w 390"/>
                  <a:gd name="T107" fmla="*/ 27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0" h="487">
                    <a:moveTo>
                      <a:pt x="368" y="22"/>
                    </a:moveTo>
                    <a:lnTo>
                      <a:pt x="363" y="16"/>
                    </a:lnTo>
                    <a:lnTo>
                      <a:pt x="358" y="12"/>
                    </a:lnTo>
                    <a:lnTo>
                      <a:pt x="351" y="9"/>
                    </a:lnTo>
                    <a:lnTo>
                      <a:pt x="345" y="5"/>
                    </a:lnTo>
                    <a:lnTo>
                      <a:pt x="338" y="3"/>
                    </a:lnTo>
                    <a:lnTo>
                      <a:pt x="332" y="1"/>
                    </a:lnTo>
                    <a:lnTo>
                      <a:pt x="324" y="0"/>
                    </a:lnTo>
                    <a:lnTo>
                      <a:pt x="317" y="0"/>
                    </a:lnTo>
                    <a:lnTo>
                      <a:pt x="74" y="0"/>
                    </a:lnTo>
                    <a:lnTo>
                      <a:pt x="66" y="0"/>
                    </a:lnTo>
                    <a:lnTo>
                      <a:pt x="58" y="1"/>
                    </a:lnTo>
                    <a:lnTo>
                      <a:pt x="52" y="3"/>
                    </a:lnTo>
                    <a:lnTo>
                      <a:pt x="45" y="5"/>
                    </a:lnTo>
                    <a:lnTo>
                      <a:pt x="39" y="9"/>
                    </a:lnTo>
                    <a:lnTo>
                      <a:pt x="32" y="12"/>
                    </a:lnTo>
                    <a:lnTo>
                      <a:pt x="27" y="16"/>
                    </a:lnTo>
                    <a:lnTo>
                      <a:pt x="22" y="22"/>
                    </a:lnTo>
                    <a:lnTo>
                      <a:pt x="16" y="27"/>
                    </a:lnTo>
                    <a:lnTo>
                      <a:pt x="12" y="32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8"/>
                    </a:lnTo>
                    <a:lnTo>
                      <a:pt x="0" y="66"/>
                    </a:lnTo>
                    <a:lnTo>
                      <a:pt x="0" y="73"/>
                    </a:lnTo>
                    <a:lnTo>
                      <a:pt x="0" y="231"/>
                    </a:lnTo>
                    <a:lnTo>
                      <a:pt x="1" y="239"/>
                    </a:lnTo>
                    <a:lnTo>
                      <a:pt x="3" y="245"/>
                    </a:lnTo>
                    <a:lnTo>
                      <a:pt x="7" y="252"/>
                    </a:lnTo>
                    <a:lnTo>
                      <a:pt x="11" y="257"/>
                    </a:lnTo>
                    <a:lnTo>
                      <a:pt x="16" y="262"/>
                    </a:lnTo>
                    <a:lnTo>
                      <a:pt x="23" y="266"/>
                    </a:lnTo>
                    <a:lnTo>
                      <a:pt x="29" y="268"/>
                    </a:lnTo>
                    <a:lnTo>
                      <a:pt x="37" y="268"/>
                    </a:lnTo>
                    <a:lnTo>
                      <a:pt x="44" y="268"/>
                    </a:lnTo>
                    <a:lnTo>
                      <a:pt x="51" y="266"/>
                    </a:lnTo>
                    <a:lnTo>
                      <a:pt x="57" y="262"/>
                    </a:lnTo>
                    <a:lnTo>
                      <a:pt x="63" y="257"/>
                    </a:lnTo>
                    <a:lnTo>
                      <a:pt x="67" y="252"/>
                    </a:lnTo>
                    <a:lnTo>
                      <a:pt x="70" y="245"/>
                    </a:lnTo>
                    <a:lnTo>
                      <a:pt x="72" y="239"/>
                    </a:lnTo>
                    <a:lnTo>
                      <a:pt x="74" y="231"/>
                    </a:lnTo>
                    <a:lnTo>
                      <a:pt x="74" y="97"/>
                    </a:lnTo>
                    <a:lnTo>
                      <a:pt x="97" y="97"/>
                    </a:lnTo>
                    <a:lnTo>
                      <a:pt x="97" y="445"/>
                    </a:lnTo>
                    <a:lnTo>
                      <a:pt x="98" y="452"/>
                    </a:lnTo>
                    <a:lnTo>
                      <a:pt x="101" y="461"/>
                    </a:lnTo>
                    <a:lnTo>
                      <a:pt x="105" y="467"/>
                    </a:lnTo>
                    <a:lnTo>
                      <a:pt x="110" y="474"/>
                    </a:lnTo>
                    <a:lnTo>
                      <a:pt x="117" y="480"/>
                    </a:lnTo>
                    <a:lnTo>
                      <a:pt x="124" y="484"/>
                    </a:lnTo>
                    <a:lnTo>
                      <a:pt x="132" y="486"/>
                    </a:lnTo>
                    <a:lnTo>
                      <a:pt x="140" y="487"/>
                    </a:lnTo>
                    <a:lnTo>
                      <a:pt x="149" y="486"/>
                    </a:lnTo>
                    <a:lnTo>
                      <a:pt x="157" y="484"/>
                    </a:lnTo>
                    <a:lnTo>
                      <a:pt x="164" y="480"/>
                    </a:lnTo>
                    <a:lnTo>
                      <a:pt x="171" y="474"/>
                    </a:lnTo>
                    <a:lnTo>
                      <a:pt x="176" y="467"/>
                    </a:lnTo>
                    <a:lnTo>
                      <a:pt x="179" y="461"/>
                    </a:lnTo>
                    <a:lnTo>
                      <a:pt x="183" y="452"/>
                    </a:lnTo>
                    <a:lnTo>
                      <a:pt x="183" y="445"/>
                    </a:lnTo>
                    <a:lnTo>
                      <a:pt x="183" y="268"/>
                    </a:lnTo>
                    <a:lnTo>
                      <a:pt x="207" y="268"/>
                    </a:lnTo>
                    <a:lnTo>
                      <a:pt x="207" y="445"/>
                    </a:lnTo>
                    <a:lnTo>
                      <a:pt x="209" y="452"/>
                    </a:lnTo>
                    <a:lnTo>
                      <a:pt x="211" y="461"/>
                    </a:lnTo>
                    <a:lnTo>
                      <a:pt x="214" y="467"/>
                    </a:lnTo>
                    <a:lnTo>
                      <a:pt x="219" y="474"/>
                    </a:lnTo>
                    <a:lnTo>
                      <a:pt x="226" y="480"/>
                    </a:lnTo>
                    <a:lnTo>
                      <a:pt x="233" y="484"/>
                    </a:lnTo>
                    <a:lnTo>
                      <a:pt x="241" y="486"/>
                    </a:lnTo>
                    <a:lnTo>
                      <a:pt x="250" y="487"/>
                    </a:lnTo>
                    <a:lnTo>
                      <a:pt x="258" y="486"/>
                    </a:lnTo>
                    <a:lnTo>
                      <a:pt x="266" y="484"/>
                    </a:lnTo>
                    <a:lnTo>
                      <a:pt x="273" y="480"/>
                    </a:lnTo>
                    <a:lnTo>
                      <a:pt x="280" y="474"/>
                    </a:lnTo>
                    <a:lnTo>
                      <a:pt x="285" y="467"/>
                    </a:lnTo>
                    <a:lnTo>
                      <a:pt x="290" y="461"/>
                    </a:lnTo>
                    <a:lnTo>
                      <a:pt x="292" y="452"/>
                    </a:lnTo>
                    <a:lnTo>
                      <a:pt x="293" y="445"/>
                    </a:lnTo>
                    <a:lnTo>
                      <a:pt x="293" y="97"/>
                    </a:lnTo>
                    <a:lnTo>
                      <a:pt x="317" y="97"/>
                    </a:lnTo>
                    <a:lnTo>
                      <a:pt x="317" y="231"/>
                    </a:lnTo>
                    <a:lnTo>
                      <a:pt x="318" y="239"/>
                    </a:lnTo>
                    <a:lnTo>
                      <a:pt x="320" y="245"/>
                    </a:lnTo>
                    <a:lnTo>
                      <a:pt x="323" y="252"/>
                    </a:lnTo>
                    <a:lnTo>
                      <a:pt x="327" y="257"/>
                    </a:lnTo>
                    <a:lnTo>
                      <a:pt x="333" y="262"/>
                    </a:lnTo>
                    <a:lnTo>
                      <a:pt x="339" y="266"/>
                    </a:lnTo>
                    <a:lnTo>
                      <a:pt x="346" y="268"/>
                    </a:lnTo>
                    <a:lnTo>
                      <a:pt x="353" y="268"/>
                    </a:lnTo>
                    <a:lnTo>
                      <a:pt x="361" y="268"/>
                    </a:lnTo>
                    <a:lnTo>
                      <a:pt x="367" y="266"/>
                    </a:lnTo>
                    <a:lnTo>
                      <a:pt x="374" y="262"/>
                    </a:lnTo>
                    <a:lnTo>
                      <a:pt x="379" y="257"/>
                    </a:lnTo>
                    <a:lnTo>
                      <a:pt x="383" y="252"/>
                    </a:lnTo>
                    <a:lnTo>
                      <a:pt x="387" y="245"/>
                    </a:lnTo>
                    <a:lnTo>
                      <a:pt x="389" y="239"/>
                    </a:lnTo>
                    <a:lnTo>
                      <a:pt x="390" y="231"/>
                    </a:lnTo>
                    <a:lnTo>
                      <a:pt x="390" y="73"/>
                    </a:lnTo>
                    <a:lnTo>
                      <a:pt x="390" y="66"/>
                    </a:lnTo>
                    <a:lnTo>
                      <a:pt x="389" y="58"/>
                    </a:lnTo>
                    <a:lnTo>
                      <a:pt x="387" y="52"/>
                    </a:lnTo>
                    <a:lnTo>
                      <a:pt x="385" y="45"/>
                    </a:lnTo>
                    <a:lnTo>
                      <a:pt x="381" y="39"/>
                    </a:lnTo>
                    <a:lnTo>
                      <a:pt x="378" y="32"/>
                    </a:lnTo>
                    <a:lnTo>
                      <a:pt x="374" y="27"/>
                    </a:lnTo>
                    <a:lnTo>
                      <a:pt x="36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  <p:grpSp>
          <p:nvGrpSpPr>
            <p:cNvPr id="33" name="Grupo 32"/>
            <p:cNvGrpSpPr/>
            <p:nvPr/>
          </p:nvGrpSpPr>
          <p:grpSpPr>
            <a:xfrm>
              <a:off x="1295433" y="3813985"/>
              <a:ext cx="275113" cy="471926"/>
              <a:chOff x="8038721" y="4572835"/>
              <a:chExt cx="275113" cy="471926"/>
            </a:xfrm>
            <a:grpFill/>
          </p:grpSpPr>
          <p:sp>
            <p:nvSpPr>
              <p:cNvPr id="34" name="Freeform 80"/>
              <p:cNvSpPr>
                <a:spLocks/>
              </p:cNvSpPr>
              <p:nvPr/>
            </p:nvSpPr>
            <p:spPr bwMode="auto">
              <a:xfrm>
                <a:off x="8117023" y="4572835"/>
                <a:ext cx="120627" cy="120627"/>
              </a:xfrm>
              <a:custGeom>
                <a:avLst/>
                <a:gdLst>
                  <a:gd name="T0" fmla="*/ 94 w 170"/>
                  <a:gd name="T1" fmla="*/ 170 h 171"/>
                  <a:gd name="T2" fmla="*/ 110 w 170"/>
                  <a:gd name="T3" fmla="*/ 168 h 171"/>
                  <a:gd name="T4" fmla="*/ 126 w 170"/>
                  <a:gd name="T5" fmla="*/ 161 h 171"/>
                  <a:gd name="T6" fmla="*/ 138 w 170"/>
                  <a:gd name="T7" fmla="*/ 152 h 171"/>
                  <a:gd name="T8" fmla="*/ 151 w 170"/>
                  <a:gd name="T9" fmla="*/ 140 h 171"/>
                  <a:gd name="T10" fmla="*/ 160 w 170"/>
                  <a:gd name="T11" fmla="*/ 126 h 171"/>
                  <a:gd name="T12" fmla="*/ 167 w 170"/>
                  <a:gd name="T13" fmla="*/ 111 h 171"/>
                  <a:gd name="T14" fmla="*/ 170 w 170"/>
                  <a:gd name="T15" fmla="*/ 94 h 171"/>
                  <a:gd name="T16" fmla="*/ 170 w 170"/>
                  <a:gd name="T17" fmla="*/ 77 h 171"/>
                  <a:gd name="T18" fmla="*/ 167 w 170"/>
                  <a:gd name="T19" fmla="*/ 61 h 171"/>
                  <a:gd name="T20" fmla="*/ 160 w 170"/>
                  <a:gd name="T21" fmla="*/ 46 h 171"/>
                  <a:gd name="T22" fmla="*/ 151 w 170"/>
                  <a:gd name="T23" fmla="*/ 32 h 171"/>
                  <a:gd name="T24" fmla="*/ 138 w 170"/>
                  <a:gd name="T25" fmla="*/ 20 h 171"/>
                  <a:gd name="T26" fmla="*/ 126 w 170"/>
                  <a:gd name="T27" fmla="*/ 10 h 171"/>
                  <a:gd name="T28" fmla="*/ 110 w 170"/>
                  <a:gd name="T29" fmla="*/ 4 h 171"/>
                  <a:gd name="T30" fmla="*/ 94 w 170"/>
                  <a:gd name="T31" fmla="*/ 0 h 171"/>
                  <a:gd name="T32" fmla="*/ 76 w 170"/>
                  <a:gd name="T33" fmla="*/ 0 h 171"/>
                  <a:gd name="T34" fmla="*/ 60 w 170"/>
                  <a:gd name="T35" fmla="*/ 4 h 171"/>
                  <a:gd name="T36" fmla="*/ 45 w 170"/>
                  <a:gd name="T37" fmla="*/ 10 h 171"/>
                  <a:gd name="T38" fmla="*/ 32 w 170"/>
                  <a:gd name="T39" fmla="*/ 20 h 171"/>
                  <a:gd name="T40" fmla="*/ 19 w 170"/>
                  <a:gd name="T41" fmla="*/ 32 h 171"/>
                  <a:gd name="T42" fmla="*/ 10 w 170"/>
                  <a:gd name="T43" fmla="*/ 46 h 171"/>
                  <a:gd name="T44" fmla="*/ 3 w 170"/>
                  <a:gd name="T45" fmla="*/ 61 h 171"/>
                  <a:gd name="T46" fmla="*/ 0 w 170"/>
                  <a:gd name="T47" fmla="*/ 77 h 171"/>
                  <a:gd name="T48" fmla="*/ 0 w 170"/>
                  <a:gd name="T49" fmla="*/ 94 h 171"/>
                  <a:gd name="T50" fmla="*/ 3 w 170"/>
                  <a:gd name="T51" fmla="*/ 111 h 171"/>
                  <a:gd name="T52" fmla="*/ 10 w 170"/>
                  <a:gd name="T53" fmla="*/ 126 h 171"/>
                  <a:gd name="T54" fmla="*/ 19 w 170"/>
                  <a:gd name="T55" fmla="*/ 140 h 171"/>
                  <a:gd name="T56" fmla="*/ 32 w 170"/>
                  <a:gd name="T57" fmla="*/ 152 h 171"/>
                  <a:gd name="T58" fmla="*/ 45 w 170"/>
                  <a:gd name="T59" fmla="*/ 161 h 171"/>
                  <a:gd name="T60" fmla="*/ 60 w 170"/>
                  <a:gd name="T61" fmla="*/ 168 h 171"/>
                  <a:gd name="T62" fmla="*/ 76 w 170"/>
                  <a:gd name="T63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" h="171">
                    <a:moveTo>
                      <a:pt x="86" y="171"/>
                    </a:moveTo>
                    <a:lnTo>
                      <a:pt x="94" y="170"/>
                    </a:lnTo>
                    <a:lnTo>
                      <a:pt x="102" y="169"/>
                    </a:lnTo>
                    <a:lnTo>
                      <a:pt x="110" y="168"/>
                    </a:lnTo>
                    <a:lnTo>
                      <a:pt x="118" y="165"/>
                    </a:lnTo>
                    <a:lnTo>
                      <a:pt x="126" y="161"/>
                    </a:lnTo>
                    <a:lnTo>
                      <a:pt x="132" y="157"/>
                    </a:lnTo>
                    <a:lnTo>
                      <a:pt x="138" y="152"/>
                    </a:lnTo>
                    <a:lnTo>
                      <a:pt x="145" y="146"/>
                    </a:lnTo>
                    <a:lnTo>
                      <a:pt x="151" y="140"/>
                    </a:lnTo>
                    <a:lnTo>
                      <a:pt x="156" y="133"/>
                    </a:lnTo>
                    <a:lnTo>
                      <a:pt x="160" y="126"/>
                    </a:lnTo>
                    <a:lnTo>
                      <a:pt x="164" y="118"/>
                    </a:lnTo>
                    <a:lnTo>
                      <a:pt x="167" y="111"/>
                    </a:lnTo>
                    <a:lnTo>
                      <a:pt x="169" y="103"/>
                    </a:lnTo>
                    <a:lnTo>
                      <a:pt x="170" y="94"/>
                    </a:lnTo>
                    <a:lnTo>
                      <a:pt x="170" y="86"/>
                    </a:lnTo>
                    <a:lnTo>
                      <a:pt x="170" y="77"/>
                    </a:lnTo>
                    <a:lnTo>
                      <a:pt x="169" y="68"/>
                    </a:lnTo>
                    <a:lnTo>
                      <a:pt x="167" y="61"/>
                    </a:lnTo>
                    <a:lnTo>
                      <a:pt x="164" y="53"/>
                    </a:lnTo>
                    <a:lnTo>
                      <a:pt x="160" y="46"/>
                    </a:lnTo>
                    <a:lnTo>
                      <a:pt x="156" y="38"/>
                    </a:lnTo>
                    <a:lnTo>
                      <a:pt x="151" y="32"/>
                    </a:lnTo>
                    <a:lnTo>
                      <a:pt x="145" y="25"/>
                    </a:lnTo>
                    <a:lnTo>
                      <a:pt x="138" y="20"/>
                    </a:lnTo>
                    <a:lnTo>
                      <a:pt x="132" y="15"/>
                    </a:lnTo>
                    <a:lnTo>
                      <a:pt x="126" y="10"/>
                    </a:lnTo>
                    <a:lnTo>
                      <a:pt x="118" y="7"/>
                    </a:lnTo>
                    <a:lnTo>
                      <a:pt x="110" y="4"/>
                    </a:lnTo>
                    <a:lnTo>
                      <a:pt x="102" y="2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76" y="0"/>
                    </a:lnTo>
                    <a:lnTo>
                      <a:pt x="68" y="2"/>
                    </a:lnTo>
                    <a:lnTo>
                      <a:pt x="60" y="4"/>
                    </a:lnTo>
                    <a:lnTo>
                      <a:pt x="52" y="7"/>
                    </a:lnTo>
                    <a:lnTo>
                      <a:pt x="45" y="10"/>
                    </a:lnTo>
                    <a:lnTo>
                      <a:pt x="38" y="15"/>
                    </a:lnTo>
                    <a:lnTo>
                      <a:pt x="32" y="20"/>
                    </a:lnTo>
                    <a:lnTo>
                      <a:pt x="25" y="25"/>
                    </a:lnTo>
                    <a:lnTo>
                      <a:pt x="19" y="32"/>
                    </a:lnTo>
                    <a:lnTo>
                      <a:pt x="14" y="38"/>
                    </a:lnTo>
                    <a:lnTo>
                      <a:pt x="10" y="46"/>
                    </a:lnTo>
                    <a:lnTo>
                      <a:pt x="6" y="53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4"/>
                    </a:lnTo>
                    <a:lnTo>
                      <a:pt x="1" y="103"/>
                    </a:lnTo>
                    <a:lnTo>
                      <a:pt x="3" y="111"/>
                    </a:lnTo>
                    <a:lnTo>
                      <a:pt x="6" y="118"/>
                    </a:lnTo>
                    <a:lnTo>
                      <a:pt x="10" y="126"/>
                    </a:lnTo>
                    <a:lnTo>
                      <a:pt x="14" y="133"/>
                    </a:lnTo>
                    <a:lnTo>
                      <a:pt x="19" y="140"/>
                    </a:lnTo>
                    <a:lnTo>
                      <a:pt x="25" y="146"/>
                    </a:lnTo>
                    <a:lnTo>
                      <a:pt x="32" y="152"/>
                    </a:lnTo>
                    <a:lnTo>
                      <a:pt x="38" y="157"/>
                    </a:lnTo>
                    <a:lnTo>
                      <a:pt x="45" y="161"/>
                    </a:lnTo>
                    <a:lnTo>
                      <a:pt x="52" y="165"/>
                    </a:lnTo>
                    <a:lnTo>
                      <a:pt x="60" y="168"/>
                    </a:lnTo>
                    <a:lnTo>
                      <a:pt x="68" y="169"/>
                    </a:lnTo>
                    <a:lnTo>
                      <a:pt x="76" y="170"/>
                    </a:lnTo>
                    <a:lnTo>
                      <a:pt x="86" y="1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35" name="Freeform 81"/>
              <p:cNvSpPr>
                <a:spLocks/>
              </p:cNvSpPr>
              <p:nvPr/>
            </p:nvSpPr>
            <p:spPr bwMode="auto">
              <a:xfrm>
                <a:off x="8038721" y="4701928"/>
                <a:ext cx="275113" cy="342833"/>
              </a:xfrm>
              <a:custGeom>
                <a:avLst/>
                <a:gdLst>
                  <a:gd name="T0" fmla="*/ 363 w 390"/>
                  <a:gd name="T1" fmla="*/ 16 h 487"/>
                  <a:gd name="T2" fmla="*/ 351 w 390"/>
                  <a:gd name="T3" fmla="*/ 9 h 487"/>
                  <a:gd name="T4" fmla="*/ 338 w 390"/>
                  <a:gd name="T5" fmla="*/ 3 h 487"/>
                  <a:gd name="T6" fmla="*/ 324 w 390"/>
                  <a:gd name="T7" fmla="*/ 0 h 487"/>
                  <a:gd name="T8" fmla="*/ 74 w 390"/>
                  <a:gd name="T9" fmla="*/ 0 h 487"/>
                  <a:gd name="T10" fmla="*/ 58 w 390"/>
                  <a:gd name="T11" fmla="*/ 1 h 487"/>
                  <a:gd name="T12" fmla="*/ 45 w 390"/>
                  <a:gd name="T13" fmla="*/ 5 h 487"/>
                  <a:gd name="T14" fmla="*/ 32 w 390"/>
                  <a:gd name="T15" fmla="*/ 12 h 487"/>
                  <a:gd name="T16" fmla="*/ 22 w 390"/>
                  <a:gd name="T17" fmla="*/ 22 h 487"/>
                  <a:gd name="T18" fmla="*/ 12 w 390"/>
                  <a:gd name="T19" fmla="*/ 32 h 487"/>
                  <a:gd name="T20" fmla="*/ 5 w 390"/>
                  <a:gd name="T21" fmla="*/ 45 h 487"/>
                  <a:gd name="T22" fmla="*/ 1 w 390"/>
                  <a:gd name="T23" fmla="*/ 58 h 487"/>
                  <a:gd name="T24" fmla="*/ 0 w 390"/>
                  <a:gd name="T25" fmla="*/ 73 h 487"/>
                  <a:gd name="T26" fmla="*/ 1 w 390"/>
                  <a:gd name="T27" fmla="*/ 239 h 487"/>
                  <a:gd name="T28" fmla="*/ 7 w 390"/>
                  <a:gd name="T29" fmla="*/ 252 h 487"/>
                  <a:gd name="T30" fmla="*/ 16 w 390"/>
                  <a:gd name="T31" fmla="*/ 262 h 487"/>
                  <a:gd name="T32" fmla="*/ 29 w 390"/>
                  <a:gd name="T33" fmla="*/ 268 h 487"/>
                  <a:gd name="T34" fmla="*/ 44 w 390"/>
                  <a:gd name="T35" fmla="*/ 268 h 487"/>
                  <a:gd name="T36" fmla="*/ 57 w 390"/>
                  <a:gd name="T37" fmla="*/ 262 h 487"/>
                  <a:gd name="T38" fmla="*/ 67 w 390"/>
                  <a:gd name="T39" fmla="*/ 252 h 487"/>
                  <a:gd name="T40" fmla="*/ 72 w 390"/>
                  <a:gd name="T41" fmla="*/ 239 h 487"/>
                  <a:gd name="T42" fmla="*/ 74 w 390"/>
                  <a:gd name="T43" fmla="*/ 97 h 487"/>
                  <a:gd name="T44" fmla="*/ 97 w 390"/>
                  <a:gd name="T45" fmla="*/ 445 h 487"/>
                  <a:gd name="T46" fmla="*/ 101 w 390"/>
                  <a:gd name="T47" fmla="*/ 461 h 487"/>
                  <a:gd name="T48" fmla="*/ 110 w 390"/>
                  <a:gd name="T49" fmla="*/ 474 h 487"/>
                  <a:gd name="T50" fmla="*/ 124 w 390"/>
                  <a:gd name="T51" fmla="*/ 484 h 487"/>
                  <a:gd name="T52" fmla="*/ 140 w 390"/>
                  <a:gd name="T53" fmla="*/ 487 h 487"/>
                  <a:gd name="T54" fmla="*/ 157 w 390"/>
                  <a:gd name="T55" fmla="*/ 484 h 487"/>
                  <a:gd name="T56" fmla="*/ 171 w 390"/>
                  <a:gd name="T57" fmla="*/ 474 h 487"/>
                  <a:gd name="T58" fmla="*/ 179 w 390"/>
                  <a:gd name="T59" fmla="*/ 461 h 487"/>
                  <a:gd name="T60" fmla="*/ 183 w 390"/>
                  <a:gd name="T61" fmla="*/ 445 h 487"/>
                  <a:gd name="T62" fmla="*/ 207 w 390"/>
                  <a:gd name="T63" fmla="*/ 268 h 487"/>
                  <a:gd name="T64" fmla="*/ 209 w 390"/>
                  <a:gd name="T65" fmla="*/ 452 h 487"/>
                  <a:gd name="T66" fmla="*/ 214 w 390"/>
                  <a:gd name="T67" fmla="*/ 467 h 487"/>
                  <a:gd name="T68" fmla="*/ 226 w 390"/>
                  <a:gd name="T69" fmla="*/ 480 h 487"/>
                  <a:gd name="T70" fmla="*/ 241 w 390"/>
                  <a:gd name="T71" fmla="*/ 486 h 487"/>
                  <a:gd name="T72" fmla="*/ 258 w 390"/>
                  <a:gd name="T73" fmla="*/ 486 h 487"/>
                  <a:gd name="T74" fmla="*/ 273 w 390"/>
                  <a:gd name="T75" fmla="*/ 480 h 487"/>
                  <a:gd name="T76" fmla="*/ 285 w 390"/>
                  <a:gd name="T77" fmla="*/ 467 h 487"/>
                  <a:gd name="T78" fmla="*/ 292 w 390"/>
                  <a:gd name="T79" fmla="*/ 452 h 487"/>
                  <a:gd name="T80" fmla="*/ 293 w 390"/>
                  <a:gd name="T81" fmla="*/ 97 h 487"/>
                  <a:gd name="T82" fmla="*/ 317 w 390"/>
                  <a:gd name="T83" fmla="*/ 231 h 487"/>
                  <a:gd name="T84" fmla="*/ 320 w 390"/>
                  <a:gd name="T85" fmla="*/ 245 h 487"/>
                  <a:gd name="T86" fmla="*/ 327 w 390"/>
                  <a:gd name="T87" fmla="*/ 257 h 487"/>
                  <a:gd name="T88" fmla="*/ 339 w 390"/>
                  <a:gd name="T89" fmla="*/ 266 h 487"/>
                  <a:gd name="T90" fmla="*/ 353 w 390"/>
                  <a:gd name="T91" fmla="*/ 268 h 487"/>
                  <a:gd name="T92" fmla="*/ 367 w 390"/>
                  <a:gd name="T93" fmla="*/ 266 h 487"/>
                  <a:gd name="T94" fmla="*/ 379 w 390"/>
                  <a:gd name="T95" fmla="*/ 257 h 487"/>
                  <a:gd name="T96" fmla="*/ 387 w 390"/>
                  <a:gd name="T97" fmla="*/ 245 h 487"/>
                  <a:gd name="T98" fmla="*/ 390 w 390"/>
                  <a:gd name="T99" fmla="*/ 231 h 487"/>
                  <a:gd name="T100" fmla="*/ 390 w 390"/>
                  <a:gd name="T101" fmla="*/ 66 h 487"/>
                  <a:gd name="T102" fmla="*/ 387 w 390"/>
                  <a:gd name="T103" fmla="*/ 52 h 487"/>
                  <a:gd name="T104" fmla="*/ 381 w 390"/>
                  <a:gd name="T105" fmla="*/ 39 h 487"/>
                  <a:gd name="T106" fmla="*/ 374 w 390"/>
                  <a:gd name="T107" fmla="*/ 27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0" h="487">
                    <a:moveTo>
                      <a:pt x="368" y="22"/>
                    </a:moveTo>
                    <a:lnTo>
                      <a:pt x="363" y="16"/>
                    </a:lnTo>
                    <a:lnTo>
                      <a:pt x="358" y="12"/>
                    </a:lnTo>
                    <a:lnTo>
                      <a:pt x="351" y="9"/>
                    </a:lnTo>
                    <a:lnTo>
                      <a:pt x="345" y="5"/>
                    </a:lnTo>
                    <a:lnTo>
                      <a:pt x="338" y="3"/>
                    </a:lnTo>
                    <a:lnTo>
                      <a:pt x="332" y="1"/>
                    </a:lnTo>
                    <a:lnTo>
                      <a:pt x="324" y="0"/>
                    </a:lnTo>
                    <a:lnTo>
                      <a:pt x="317" y="0"/>
                    </a:lnTo>
                    <a:lnTo>
                      <a:pt x="74" y="0"/>
                    </a:lnTo>
                    <a:lnTo>
                      <a:pt x="66" y="0"/>
                    </a:lnTo>
                    <a:lnTo>
                      <a:pt x="58" y="1"/>
                    </a:lnTo>
                    <a:lnTo>
                      <a:pt x="52" y="3"/>
                    </a:lnTo>
                    <a:lnTo>
                      <a:pt x="45" y="5"/>
                    </a:lnTo>
                    <a:lnTo>
                      <a:pt x="39" y="9"/>
                    </a:lnTo>
                    <a:lnTo>
                      <a:pt x="32" y="12"/>
                    </a:lnTo>
                    <a:lnTo>
                      <a:pt x="27" y="16"/>
                    </a:lnTo>
                    <a:lnTo>
                      <a:pt x="22" y="22"/>
                    </a:lnTo>
                    <a:lnTo>
                      <a:pt x="16" y="27"/>
                    </a:lnTo>
                    <a:lnTo>
                      <a:pt x="12" y="32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8"/>
                    </a:lnTo>
                    <a:lnTo>
                      <a:pt x="0" y="66"/>
                    </a:lnTo>
                    <a:lnTo>
                      <a:pt x="0" y="73"/>
                    </a:lnTo>
                    <a:lnTo>
                      <a:pt x="0" y="231"/>
                    </a:lnTo>
                    <a:lnTo>
                      <a:pt x="1" y="239"/>
                    </a:lnTo>
                    <a:lnTo>
                      <a:pt x="3" y="245"/>
                    </a:lnTo>
                    <a:lnTo>
                      <a:pt x="7" y="252"/>
                    </a:lnTo>
                    <a:lnTo>
                      <a:pt x="11" y="257"/>
                    </a:lnTo>
                    <a:lnTo>
                      <a:pt x="16" y="262"/>
                    </a:lnTo>
                    <a:lnTo>
                      <a:pt x="23" y="266"/>
                    </a:lnTo>
                    <a:lnTo>
                      <a:pt x="29" y="268"/>
                    </a:lnTo>
                    <a:lnTo>
                      <a:pt x="37" y="268"/>
                    </a:lnTo>
                    <a:lnTo>
                      <a:pt x="44" y="268"/>
                    </a:lnTo>
                    <a:lnTo>
                      <a:pt x="51" y="266"/>
                    </a:lnTo>
                    <a:lnTo>
                      <a:pt x="57" y="262"/>
                    </a:lnTo>
                    <a:lnTo>
                      <a:pt x="63" y="257"/>
                    </a:lnTo>
                    <a:lnTo>
                      <a:pt x="67" y="252"/>
                    </a:lnTo>
                    <a:lnTo>
                      <a:pt x="70" y="245"/>
                    </a:lnTo>
                    <a:lnTo>
                      <a:pt x="72" y="239"/>
                    </a:lnTo>
                    <a:lnTo>
                      <a:pt x="74" y="231"/>
                    </a:lnTo>
                    <a:lnTo>
                      <a:pt x="74" y="97"/>
                    </a:lnTo>
                    <a:lnTo>
                      <a:pt x="97" y="97"/>
                    </a:lnTo>
                    <a:lnTo>
                      <a:pt x="97" y="445"/>
                    </a:lnTo>
                    <a:lnTo>
                      <a:pt x="98" y="452"/>
                    </a:lnTo>
                    <a:lnTo>
                      <a:pt x="101" y="461"/>
                    </a:lnTo>
                    <a:lnTo>
                      <a:pt x="105" y="467"/>
                    </a:lnTo>
                    <a:lnTo>
                      <a:pt x="110" y="474"/>
                    </a:lnTo>
                    <a:lnTo>
                      <a:pt x="117" y="480"/>
                    </a:lnTo>
                    <a:lnTo>
                      <a:pt x="124" y="484"/>
                    </a:lnTo>
                    <a:lnTo>
                      <a:pt x="132" y="486"/>
                    </a:lnTo>
                    <a:lnTo>
                      <a:pt x="140" y="487"/>
                    </a:lnTo>
                    <a:lnTo>
                      <a:pt x="149" y="486"/>
                    </a:lnTo>
                    <a:lnTo>
                      <a:pt x="157" y="484"/>
                    </a:lnTo>
                    <a:lnTo>
                      <a:pt x="164" y="480"/>
                    </a:lnTo>
                    <a:lnTo>
                      <a:pt x="171" y="474"/>
                    </a:lnTo>
                    <a:lnTo>
                      <a:pt x="176" y="467"/>
                    </a:lnTo>
                    <a:lnTo>
                      <a:pt x="179" y="461"/>
                    </a:lnTo>
                    <a:lnTo>
                      <a:pt x="183" y="452"/>
                    </a:lnTo>
                    <a:lnTo>
                      <a:pt x="183" y="445"/>
                    </a:lnTo>
                    <a:lnTo>
                      <a:pt x="183" y="268"/>
                    </a:lnTo>
                    <a:lnTo>
                      <a:pt x="207" y="268"/>
                    </a:lnTo>
                    <a:lnTo>
                      <a:pt x="207" y="445"/>
                    </a:lnTo>
                    <a:lnTo>
                      <a:pt x="209" y="452"/>
                    </a:lnTo>
                    <a:lnTo>
                      <a:pt x="211" y="461"/>
                    </a:lnTo>
                    <a:lnTo>
                      <a:pt x="214" y="467"/>
                    </a:lnTo>
                    <a:lnTo>
                      <a:pt x="219" y="474"/>
                    </a:lnTo>
                    <a:lnTo>
                      <a:pt x="226" y="480"/>
                    </a:lnTo>
                    <a:lnTo>
                      <a:pt x="233" y="484"/>
                    </a:lnTo>
                    <a:lnTo>
                      <a:pt x="241" y="486"/>
                    </a:lnTo>
                    <a:lnTo>
                      <a:pt x="250" y="487"/>
                    </a:lnTo>
                    <a:lnTo>
                      <a:pt x="258" y="486"/>
                    </a:lnTo>
                    <a:lnTo>
                      <a:pt x="266" y="484"/>
                    </a:lnTo>
                    <a:lnTo>
                      <a:pt x="273" y="480"/>
                    </a:lnTo>
                    <a:lnTo>
                      <a:pt x="280" y="474"/>
                    </a:lnTo>
                    <a:lnTo>
                      <a:pt x="285" y="467"/>
                    </a:lnTo>
                    <a:lnTo>
                      <a:pt x="290" y="461"/>
                    </a:lnTo>
                    <a:lnTo>
                      <a:pt x="292" y="452"/>
                    </a:lnTo>
                    <a:lnTo>
                      <a:pt x="293" y="445"/>
                    </a:lnTo>
                    <a:lnTo>
                      <a:pt x="293" y="97"/>
                    </a:lnTo>
                    <a:lnTo>
                      <a:pt x="317" y="97"/>
                    </a:lnTo>
                    <a:lnTo>
                      <a:pt x="317" y="231"/>
                    </a:lnTo>
                    <a:lnTo>
                      <a:pt x="318" y="239"/>
                    </a:lnTo>
                    <a:lnTo>
                      <a:pt x="320" y="245"/>
                    </a:lnTo>
                    <a:lnTo>
                      <a:pt x="323" y="252"/>
                    </a:lnTo>
                    <a:lnTo>
                      <a:pt x="327" y="257"/>
                    </a:lnTo>
                    <a:lnTo>
                      <a:pt x="333" y="262"/>
                    </a:lnTo>
                    <a:lnTo>
                      <a:pt x="339" y="266"/>
                    </a:lnTo>
                    <a:lnTo>
                      <a:pt x="346" y="268"/>
                    </a:lnTo>
                    <a:lnTo>
                      <a:pt x="353" y="268"/>
                    </a:lnTo>
                    <a:lnTo>
                      <a:pt x="361" y="268"/>
                    </a:lnTo>
                    <a:lnTo>
                      <a:pt x="367" y="266"/>
                    </a:lnTo>
                    <a:lnTo>
                      <a:pt x="374" y="262"/>
                    </a:lnTo>
                    <a:lnTo>
                      <a:pt x="379" y="257"/>
                    </a:lnTo>
                    <a:lnTo>
                      <a:pt x="383" y="252"/>
                    </a:lnTo>
                    <a:lnTo>
                      <a:pt x="387" y="245"/>
                    </a:lnTo>
                    <a:lnTo>
                      <a:pt x="389" y="239"/>
                    </a:lnTo>
                    <a:lnTo>
                      <a:pt x="390" y="231"/>
                    </a:lnTo>
                    <a:lnTo>
                      <a:pt x="390" y="73"/>
                    </a:lnTo>
                    <a:lnTo>
                      <a:pt x="390" y="66"/>
                    </a:lnTo>
                    <a:lnTo>
                      <a:pt x="389" y="58"/>
                    </a:lnTo>
                    <a:lnTo>
                      <a:pt x="387" y="52"/>
                    </a:lnTo>
                    <a:lnTo>
                      <a:pt x="385" y="45"/>
                    </a:lnTo>
                    <a:lnTo>
                      <a:pt x="381" y="39"/>
                    </a:lnTo>
                    <a:lnTo>
                      <a:pt x="378" y="32"/>
                    </a:lnTo>
                    <a:lnTo>
                      <a:pt x="374" y="27"/>
                    </a:lnTo>
                    <a:lnTo>
                      <a:pt x="36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>
              <a:off x="1674471" y="3813985"/>
              <a:ext cx="275113" cy="471926"/>
              <a:chOff x="8038721" y="4572835"/>
              <a:chExt cx="275113" cy="471926"/>
            </a:xfrm>
            <a:grpFill/>
          </p:grpSpPr>
          <p:sp>
            <p:nvSpPr>
              <p:cNvPr id="37" name="Freeform 80"/>
              <p:cNvSpPr>
                <a:spLocks/>
              </p:cNvSpPr>
              <p:nvPr/>
            </p:nvSpPr>
            <p:spPr bwMode="auto">
              <a:xfrm>
                <a:off x="8117023" y="4572835"/>
                <a:ext cx="120627" cy="120627"/>
              </a:xfrm>
              <a:custGeom>
                <a:avLst/>
                <a:gdLst>
                  <a:gd name="T0" fmla="*/ 94 w 170"/>
                  <a:gd name="T1" fmla="*/ 170 h 171"/>
                  <a:gd name="T2" fmla="*/ 110 w 170"/>
                  <a:gd name="T3" fmla="*/ 168 h 171"/>
                  <a:gd name="T4" fmla="*/ 126 w 170"/>
                  <a:gd name="T5" fmla="*/ 161 h 171"/>
                  <a:gd name="T6" fmla="*/ 138 w 170"/>
                  <a:gd name="T7" fmla="*/ 152 h 171"/>
                  <a:gd name="T8" fmla="*/ 151 w 170"/>
                  <a:gd name="T9" fmla="*/ 140 h 171"/>
                  <a:gd name="T10" fmla="*/ 160 w 170"/>
                  <a:gd name="T11" fmla="*/ 126 h 171"/>
                  <a:gd name="T12" fmla="*/ 167 w 170"/>
                  <a:gd name="T13" fmla="*/ 111 h 171"/>
                  <a:gd name="T14" fmla="*/ 170 w 170"/>
                  <a:gd name="T15" fmla="*/ 94 h 171"/>
                  <a:gd name="T16" fmla="*/ 170 w 170"/>
                  <a:gd name="T17" fmla="*/ 77 h 171"/>
                  <a:gd name="T18" fmla="*/ 167 w 170"/>
                  <a:gd name="T19" fmla="*/ 61 h 171"/>
                  <a:gd name="T20" fmla="*/ 160 w 170"/>
                  <a:gd name="T21" fmla="*/ 46 h 171"/>
                  <a:gd name="T22" fmla="*/ 151 w 170"/>
                  <a:gd name="T23" fmla="*/ 32 h 171"/>
                  <a:gd name="T24" fmla="*/ 138 w 170"/>
                  <a:gd name="T25" fmla="*/ 20 h 171"/>
                  <a:gd name="T26" fmla="*/ 126 w 170"/>
                  <a:gd name="T27" fmla="*/ 10 h 171"/>
                  <a:gd name="T28" fmla="*/ 110 w 170"/>
                  <a:gd name="T29" fmla="*/ 4 h 171"/>
                  <a:gd name="T30" fmla="*/ 94 w 170"/>
                  <a:gd name="T31" fmla="*/ 0 h 171"/>
                  <a:gd name="T32" fmla="*/ 76 w 170"/>
                  <a:gd name="T33" fmla="*/ 0 h 171"/>
                  <a:gd name="T34" fmla="*/ 60 w 170"/>
                  <a:gd name="T35" fmla="*/ 4 h 171"/>
                  <a:gd name="T36" fmla="*/ 45 w 170"/>
                  <a:gd name="T37" fmla="*/ 10 h 171"/>
                  <a:gd name="T38" fmla="*/ 32 w 170"/>
                  <a:gd name="T39" fmla="*/ 20 h 171"/>
                  <a:gd name="T40" fmla="*/ 19 w 170"/>
                  <a:gd name="T41" fmla="*/ 32 h 171"/>
                  <a:gd name="T42" fmla="*/ 10 w 170"/>
                  <a:gd name="T43" fmla="*/ 46 h 171"/>
                  <a:gd name="T44" fmla="*/ 3 w 170"/>
                  <a:gd name="T45" fmla="*/ 61 h 171"/>
                  <a:gd name="T46" fmla="*/ 0 w 170"/>
                  <a:gd name="T47" fmla="*/ 77 h 171"/>
                  <a:gd name="T48" fmla="*/ 0 w 170"/>
                  <a:gd name="T49" fmla="*/ 94 h 171"/>
                  <a:gd name="T50" fmla="*/ 3 w 170"/>
                  <a:gd name="T51" fmla="*/ 111 h 171"/>
                  <a:gd name="T52" fmla="*/ 10 w 170"/>
                  <a:gd name="T53" fmla="*/ 126 h 171"/>
                  <a:gd name="T54" fmla="*/ 19 w 170"/>
                  <a:gd name="T55" fmla="*/ 140 h 171"/>
                  <a:gd name="T56" fmla="*/ 32 w 170"/>
                  <a:gd name="T57" fmla="*/ 152 h 171"/>
                  <a:gd name="T58" fmla="*/ 45 w 170"/>
                  <a:gd name="T59" fmla="*/ 161 h 171"/>
                  <a:gd name="T60" fmla="*/ 60 w 170"/>
                  <a:gd name="T61" fmla="*/ 168 h 171"/>
                  <a:gd name="T62" fmla="*/ 76 w 170"/>
                  <a:gd name="T63" fmla="*/ 17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0" h="171">
                    <a:moveTo>
                      <a:pt x="86" y="171"/>
                    </a:moveTo>
                    <a:lnTo>
                      <a:pt x="94" y="170"/>
                    </a:lnTo>
                    <a:lnTo>
                      <a:pt x="102" y="169"/>
                    </a:lnTo>
                    <a:lnTo>
                      <a:pt x="110" y="168"/>
                    </a:lnTo>
                    <a:lnTo>
                      <a:pt x="118" y="165"/>
                    </a:lnTo>
                    <a:lnTo>
                      <a:pt x="126" y="161"/>
                    </a:lnTo>
                    <a:lnTo>
                      <a:pt x="132" y="157"/>
                    </a:lnTo>
                    <a:lnTo>
                      <a:pt x="138" y="152"/>
                    </a:lnTo>
                    <a:lnTo>
                      <a:pt x="145" y="146"/>
                    </a:lnTo>
                    <a:lnTo>
                      <a:pt x="151" y="140"/>
                    </a:lnTo>
                    <a:lnTo>
                      <a:pt x="156" y="133"/>
                    </a:lnTo>
                    <a:lnTo>
                      <a:pt x="160" y="126"/>
                    </a:lnTo>
                    <a:lnTo>
                      <a:pt x="164" y="118"/>
                    </a:lnTo>
                    <a:lnTo>
                      <a:pt x="167" y="111"/>
                    </a:lnTo>
                    <a:lnTo>
                      <a:pt x="169" y="103"/>
                    </a:lnTo>
                    <a:lnTo>
                      <a:pt x="170" y="94"/>
                    </a:lnTo>
                    <a:lnTo>
                      <a:pt x="170" y="86"/>
                    </a:lnTo>
                    <a:lnTo>
                      <a:pt x="170" y="77"/>
                    </a:lnTo>
                    <a:lnTo>
                      <a:pt x="169" y="68"/>
                    </a:lnTo>
                    <a:lnTo>
                      <a:pt x="167" y="61"/>
                    </a:lnTo>
                    <a:lnTo>
                      <a:pt x="164" y="53"/>
                    </a:lnTo>
                    <a:lnTo>
                      <a:pt x="160" y="46"/>
                    </a:lnTo>
                    <a:lnTo>
                      <a:pt x="156" y="38"/>
                    </a:lnTo>
                    <a:lnTo>
                      <a:pt x="151" y="32"/>
                    </a:lnTo>
                    <a:lnTo>
                      <a:pt x="145" y="25"/>
                    </a:lnTo>
                    <a:lnTo>
                      <a:pt x="138" y="20"/>
                    </a:lnTo>
                    <a:lnTo>
                      <a:pt x="132" y="15"/>
                    </a:lnTo>
                    <a:lnTo>
                      <a:pt x="126" y="10"/>
                    </a:lnTo>
                    <a:lnTo>
                      <a:pt x="118" y="7"/>
                    </a:lnTo>
                    <a:lnTo>
                      <a:pt x="110" y="4"/>
                    </a:lnTo>
                    <a:lnTo>
                      <a:pt x="102" y="2"/>
                    </a:lnTo>
                    <a:lnTo>
                      <a:pt x="94" y="0"/>
                    </a:lnTo>
                    <a:lnTo>
                      <a:pt x="86" y="0"/>
                    </a:lnTo>
                    <a:lnTo>
                      <a:pt x="76" y="0"/>
                    </a:lnTo>
                    <a:lnTo>
                      <a:pt x="68" y="2"/>
                    </a:lnTo>
                    <a:lnTo>
                      <a:pt x="60" y="4"/>
                    </a:lnTo>
                    <a:lnTo>
                      <a:pt x="52" y="7"/>
                    </a:lnTo>
                    <a:lnTo>
                      <a:pt x="45" y="10"/>
                    </a:lnTo>
                    <a:lnTo>
                      <a:pt x="38" y="15"/>
                    </a:lnTo>
                    <a:lnTo>
                      <a:pt x="32" y="20"/>
                    </a:lnTo>
                    <a:lnTo>
                      <a:pt x="25" y="25"/>
                    </a:lnTo>
                    <a:lnTo>
                      <a:pt x="19" y="32"/>
                    </a:lnTo>
                    <a:lnTo>
                      <a:pt x="14" y="38"/>
                    </a:lnTo>
                    <a:lnTo>
                      <a:pt x="10" y="46"/>
                    </a:lnTo>
                    <a:lnTo>
                      <a:pt x="6" y="53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4"/>
                    </a:lnTo>
                    <a:lnTo>
                      <a:pt x="1" y="103"/>
                    </a:lnTo>
                    <a:lnTo>
                      <a:pt x="3" y="111"/>
                    </a:lnTo>
                    <a:lnTo>
                      <a:pt x="6" y="118"/>
                    </a:lnTo>
                    <a:lnTo>
                      <a:pt x="10" y="126"/>
                    </a:lnTo>
                    <a:lnTo>
                      <a:pt x="14" y="133"/>
                    </a:lnTo>
                    <a:lnTo>
                      <a:pt x="19" y="140"/>
                    </a:lnTo>
                    <a:lnTo>
                      <a:pt x="25" y="146"/>
                    </a:lnTo>
                    <a:lnTo>
                      <a:pt x="32" y="152"/>
                    </a:lnTo>
                    <a:lnTo>
                      <a:pt x="38" y="157"/>
                    </a:lnTo>
                    <a:lnTo>
                      <a:pt x="45" y="161"/>
                    </a:lnTo>
                    <a:lnTo>
                      <a:pt x="52" y="165"/>
                    </a:lnTo>
                    <a:lnTo>
                      <a:pt x="60" y="168"/>
                    </a:lnTo>
                    <a:lnTo>
                      <a:pt x="68" y="169"/>
                    </a:lnTo>
                    <a:lnTo>
                      <a:pt x="76" y="170"/>
                    </a:lnTo>
                    <a:lnTo>
                      <a:pt x="86" y="1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  <p:sp>
            <p:nvSpPr>
              <p:cNvPr id="38" name="Freeform 81"/>
              <p:cNvSpPr>
                <a:spLocks/>
              </p:cNvSpPr>
              <p:nvPr/>
            </p:nvSpPr>
            <p:spPr bwMode="auto">
              <a:xfrm>
                <a:off x="8038721" y="4701928"/>
                <a:ext cx="275113" cy="342833"/>
              </a:xfrm>
              <a:custGeom>
                <a:avLst/>
                <a:gdLst>
                  <a:gd name="T0" fmla="*/ 363 w 390"/>
                  <a:gd name="T1" fmla="*/ 16 h 487"/>
                  <a:gd name="T2" fmla="*/ 351 w 390"/>
                  <a:gd name="T3" fmla="*/ 9 h 487"/>
                  <a:gd name="T4" fmla="*/ 338 w 390"/>
                  <a:gd name="T5" fmla="*/ 3 h 487"/>
                  <a:gd name="T6" fmla="*/ 324 w 390"/>
                  <a:gd name="T7" fmla="*/ 0 h 487"/>
                  <a:gd name="T8" fmla="*/ 74 w 390"/>
                  <a:gd name="T9" fmla="*/ 0 h 487"/>
                  <a:gd name="T10" fmla="*/ 58 w 390"/>
                  <a:gd name="T11" fmla="*/ 1 h 487"/>
                  <a:gd name="T12" fmla="*/ 45 w 390"/>
                  <a:gd name="T13" fmla="*/ 5 h 487"/>
                  <a:gd name="T14" fmla="*/ 32 w 390"/>
                  <a:gd name="T15" fmla="*/ 12 h 487"/>
                  <a:gd name="T16" fmla="*/ 22 w 390"/>
                  <a:gd name="T17" fmla="*/ 22 h 487"/>
                  <a:gd name="T18" fmla="*/ 12 w 390"/>
                  <a:gd name="T19" fmla="*/ 32 h 487"/>
                  <a:gd name="T20" fmla="*/ 5 w 390"/>
                  <a:gd name="T21" fmla="*/ 45 h 487"/>
                  <a:gd name="T22" fmla="*/ 1 w 390"/>
                  <a:gd name="T23" fmla="*/ 58 h 487"/>
                  <a:gd name="T24" fmla="*/ 0 w 390"/>
                  <a:gd name="T25" fmla="*/ 73 h 487"/>
                  <a:gd name="T26" fmla="*/ 1 w 390"/>
                  <a:gd name="T27" fmla="*/ 239 h 487"/>
                  <a:gd name="T28" fmla="*/ 7 w 390"/>
                  <a:gd name="T29" fmla="*/ 252 h 487"/>
                  <a:gd name="T30" fmla="*/ 16 w 390"/>
                  <a:gd name="T31" fmla="*/ 262 h 487"/>
                  <a:gd name="T32" fmla="*/ 29 w 390"/>
                  <a:gd name="T33" fmla="*/ 268 h 487"/>
                  <a:gd name="T34" fmla="*/ 44 w 390"/>
                  <a:gd name="T35" fmla="*/ 268 h 487"/>
                  <a:gd name="T36" fmla="*/ 57 w 390"/>
                  <a:gd name="T37" fmla="*/ 262 h 487"/>
                  <a:gd name="T38" fmla="*/ 67 w 390"/>
                  <a:gd name="T39" fmla="*/ 252 h 487"/>
                  <a:gd name="T40" fmla="*/ 72 w 390"/>
                  <a:gd name="T41" fmla="*/ 239 h 487"/>
                  <a:gd name="T42" fmla="*/ 74 w 390"/>
                  <a:gd name="T43" fmla="*/ 97 h 487"/>
                  <a:gd name="T44" fmla="*/ 97 w 390"/>
                  <a:gd name="T45" fmla="*/ 445 h 487"/>
                  <a:gd name="T46" fmla="*/ 101 w 390"/>
                  <a:gd name="T47" fmla="*/ 461 h 487"/>
                  <a:gd name="T48" fmla="*/ 110 w 390"/>
                  <a:gd name="T49" fmla="*/ 474 h 487"/>
                  <a:gd name="T50" fmla="*/ 124 w 390"/>
                  <a:gd name="T51" fmla="*/ 484 h 487"/>
                  <a:gd name="T52" fmla="*/ 140 w 390"/>
                  <a:gd name="T53" fmla="*/ 487 h 487"/>
                  <a:gd name="T54" fmla="*/ 157 w 390"/>
                  <a:gd name="T55" fmla="*/ 484 h 487"/>
                  <a:gd name="T56" fmla="*/ 171 w 390"/>
                  <a:gd name="T57" fmla="*/ 474 h 487"/>
                  <a:gd name="T58" fmla="*/ 179 w 390"/>
                  <a:gd name="T59" fmla="*/ 461 h 487"/>
                  <a:gd name="T60" fmla="*/ 183 w 390"/>
                  <a:gd name="T61" fmla="*/ 445 h 487"/>
                  <a:gd name="T62" fmla="*/ 207 w 390"/>
                  <a:gd name="T63" fmla="*/ 268 h 487"/>
                  <a:gd name="T64" fmla="*/ 209 w 390"/>
                  <a:gd name="T65" fmla="*/ 452 h 487"/>
                  <a:gd name="T66" fmla="*/ 214 w 390"/>
                  <a:gd name="T67" fmla="*/ 467 h 487"/>
                  <a:gd name="T68" fmla="*/ 226 w 390"/>
                  <a:gd name="T69" fmla="*/ 480 h 487"/>
                  <a:gd name="T70" fmla="*/ 241 w 390"/>
                  <a:gd name="T71" fmla="*/ 486 h 487"/>
                  <a:gd name="T72" fmla="*/ 258 w 390"/>
                  <a:gd name="T73" fmla="*/ 486 h 487"/>
                  <a:gd name="T74" fmla="*/ 273 w 390"/>
                  <a:gd name="T75" fmla="*/ 480 h 487"/>
                  <a:gd name="T76" fmla="*/ 285 w 390"/>
                  <a:gd name="T77" fmla="*/ 467 h 487"/>
                  <a:gd name="T78" fmla="*/ 292 w 390"/>
                  <a:gd name="T79" fmla="*/ 452 h 487"/>
                  <a:gd name="T80" fmla="*/ 293 w 390"/>
                  <a:gd name="T81" fmla="*/ 97 h 487"/>
                  <a:gd name="T82" fmla="*/ 317 w 390"/>
                  <a:gd name="T83" fmla="*/ 231 h 487"/>
                  <a:gd name="T84" fmla="*/ 320 w 390"/>
                  <a:gd name="T85" fmla="*/ 245 h 487"/>
                  <a:gd name="T86" fmla="*/ 327 w 390"/>
                  <a:gd name="T87" fmla="*/ 257 h 487"/>
                  <a:gd name="T88" fmla="*/ 339 w 390"/>
                  <a:gd name="T89" fmla="*/ 266 h 487"/>
                  <a:gd name="T90" fmla="*/ 353 w 390"/>
                  <a:gd name="T91" fmla="*/ 268 h 487"/>
                  <a:gd name="T92" fmla="*/ 367 w 390"/>
                  <a:gd name="T93" fmla="*/ 266 h 487"/>
                  <a:gd name="T94" fmla="*/ 379 w 390"/>
                  <a:gd name="T95" fmla="*/ 257 h 487"/>
                  <a:gd name="T96" fmla="*/ 387 w 390"/>
                  <a:gd name="T97" fmla="*/ 245 h 487"/>
                  <a:gd name="T98" fmla="*/ 390 w 390"/>
                  <a:gd name="T99" fmla="*/ 231 h 487"/>
                  <a:gd name="T100" fmla="*/ 390 w 390"/>
                  <a:gd name="T101" fmla="*/ 66 h 487"/>
                  <a:gd name="T102" fmla="*/ 387 w 390"/>
                  <a:gd name="T103" fmla="*/ 52 h 487"/>
                  <a:gd name="T104" fmla="*/ 381 w 390"/>
                  <a:gd name="T105" fmla="*/ 39 h 487"/>
                  <a:gd name="T106" fmla="*/ 374 w 390"/>
                  <a:gd name="T107" fmla="*/ 27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90" h="487">
                    <a:moveTo>
                      <a:pt x="368" y="22"/>
                    </a:moveTo>
                    <a:lnTo>
                      <a:pt x="363" y="16"/>
                    </a:lnTo>
                    <a:lnTo>
                      <a:pt x="358" y="12"/>
                    </a:lnTo>
                    <a:lnTo>
                      <a:pt x="351" y="9"/>
                    </a:lnTo>
                    <a:lnTo>
                      <a:pt x="345" y="5"/>
                    </a:lnTo>
                    <a:lnTo>
                      <a:pt x="338" y="3"/>
                    </a:lnTo>
                    <a:lnTo>
                      <a:pt x="332" y="1"/>
                    </a:lnTo>
                    <a:lnTo>
                      <a:pt x="324" y="0"/>
                    </a:lnTo>
                    <a:lnTo>
                      <a:pt x="317" y="0"/>
                    </a:lnTo>
                    <a:lnTo>
                      <a:pt x="74" y="0"/>
                    </a:lnTo>
                    <a:lnTo>
                      <a:pt x="66" y="0"/>
                    </a:lnTo>
                    <a:lnTo>
                      <a:pt x="58" y="1"/>
                    </a:lnTo>
                    <a:lnTo>
                      <a:pt x="52" y="3"/>
                    </a:lnTo>
                    <a:lnTo>
                      <a:pt x="45" y="5"/>
                    </a:lnTo>
                    <a:lnTo>
                      <a:pt x="39" y="9"/>
                    </a:lnTo>
                    <a:lnTo>
                      <a:pt x="32" y="12"/>
                    </a:lnTo>
                    <a:lnTo>
                      <a:pt x="27" y="16"/>
                    </a:lnTo>
                    <a:lnTo>
                      <a:pt x="22" y="22"/>
                    </a:lnTo>
                    <a:lnTo>
                      <a:pt x="16" y="27"/>
                    </a:lnTo>
                    <a:lnTo>
                      <a:pt x="12" y="32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8"/>
                    </a:lnTo>
                    <a:lnTo>
                      <a:pt x="0" y="66"/>
                    </a:lnTo>
                    <a:lnTo>
                      <a:pt x="0" y="73"/>
                    </a:lnTo>
                    <a:lnTo>
                      <a:pt x="0" y="231"/>
                    </a:lnTo>
                    <a:lnTo>
                      <a:pt x="1" y="239"/>
                    </a:lnTo>
                    <a:lnTo>
                      <a:pt x="3" y="245"/>
                    </a:lnTo>
                    <a:lnTo>
                      <a:pt x="7" y="252"/>
                    </a:lnTo>
                    <a:lnTo>
                      <a:pt x="11" y="257"/>
                    </a:lnTo>
                    <a:lnTo>
                      <a:pt x="16" y="262"/>
                    </a:lnTo>
                    <a:lnTo>
                      <a:pt x="23" y="266"/>
                    </a:lnTo>
                    <a:lnTo>
                      <a:pt x="29" y="268"/>
                    </a:lnTo>
                    <a:lnTo>
                      <a:pt x="37" y="268"/>
                    </a:lnTo>
                    <a:lnTo>
                      <a:pt x="44" y="268"/>
                    </a:lnTo>
                    <a:lnTo>
                      <a:pt x="51" y="266"/>
                    </a:lnTo>
                    <a:lnTo>
                      <a:pt x="57" y="262"/>
                    </a:lnTo>
                    <a:lnTo>
                      <a:pt x="63" y="257"/>
                    </a:lnTo>
                    <a:lnTo>
                      <a:pt x="67" y="252"/>
                    </a:lnTo>
                    <a:lnTo>
                      <a:pt x="70" y="245"/>
                    </a:lnTo>
                    <a:lnTo>
                      <a:pt x="72" y="239"/>
                    </a:lnTo>
                    <a:lnTo>
                      <a:pt x="74" y="231"/>
                    </a:lnTo>
                    <a:lnTo>
                      <a:pt x="74" y="97"/>
                    </a:lnTo>
                    <a:lnTo>
                      <a:pt x="97" y="97"/>
                    </a:lnTo>
                    <a:lnTo>
                      <a:pt x="97" y="445"/>
                    </a:lnTo>
                    <a:lnTo>
                      <a:pt x="98" y="452"/>
                    </a:lnTo>
                    <a:lnTo>
                      <a:pt x="101" y="461"/>
                    </a:lnTo>
                    <a:lnTo>
                      <a:pt x="105" y="467"/>
                    </a:lnTo>
                    <a:lnTo>
                      <a:pt x="110" y="474"/>
                    </a:lnTo>
                    <a:lnTo>
                      <a:pt x="117" y="480"/>
                    </a:lnTo>
                    <a:lnTo>
                      <a:pt x="124" y="484"/>
                    </a:lnTo>
                    <a:lnTo>
                      <a:pt x="132" y="486"/>
                    </a:lnTo>
                    <a:lnTo>
                      <a:pt x="140" y="487"/>
                    </a:lnTo>
                    <a:lnTo>
                      <a:pt x="149" y="486"/>
                    </a:lnTo>
                    <a:lnTo>
                      <a:pt x="157" y="484"/>
                    </a:lnTo>
                    <a:lnTo>
                      <a:pt x="164" y="480"/>
                    </a:lnTo>
                    <a:lnTo>
                      <a:pt x="171" y="474"/>
                    </a:lnTo>
                    <a:lnTo>
                      <a:pt x="176" y="467"/>
                    </a:lnTo>
                    <a:lnTo>
                      <a:pt x="179" y="461"/>
                    </a:lnTo>
                    <a:lnTo>
                      <a:pt x="183" y="452"/>
                    </a:lnTo>
                    <a:lnTo>
                      <a:pt x="183" y="445"/>
                    </a:lnTo>
                    <a:lnTo>
                      <a:pt x="183" y="268"/>
                    </a:lnTo>
                    <a:lnTo>
                      <a:pt x="207" y="268"/>
                    </a:lnTo>
                    <a:lnTo>
                      <a:pt x="207" y="445"/>
                    </a:lnTo>
                    <a:lnTo>
                      <a:pt x="209" y="452"/>
                    </a:lnTo>
                    <a:lnTo>
                      <a:pt x="211" y="461"/>
                    </a:lnTo>
                    <a:lnTo>
                      <a:pt x="214" y="467"/>
                    </a:lnTo>
                    <a:lnTo>
                      <a:pt x="219" y="474"/>
                    </a:lnTo>
                    <a:lnTo>
                      <a:pt x="226" y="480"/>
                    </a:lnTo>
                    <a:lnTo>
                      <a:pt x="233" y="484"/>
                    </a:lnTo>
                    <a:lnTo>
                      <a:pt x="241" y="486"/>
                    </a:lnTo>
                    <a:lnTo>
                      <a:pt x="250" y="487"/>
                    </a:lnTo>
                    <a:lnTo>
                      <a:pt x="258" y="486"/>
                    </a:lnTo>
                    <a:lnTo>
                      <a:pt x="266" y="484"/>
                    </a:lnTo>
                    <a:lnTo>
                      <a:pt x="273" y="480"/>
                    </a:lnTo>
                    <a:lnTo>
                      <a:pt x="280" y="474"/>
                    </a:lnTo>
                    <a:lnTo>
                      <a:pt x="285" y="467"/>
                    </a:lnTo>
                    <a:lnTo>
                      <a:pt x="290" y="461"/>
                    </a:lnTo>
                    <a:lnTo>
                      <a:pt x="292" y="452"/>
                    </a:lnTo>
                    <a:lnTo>
                      <a:pt x="293" y="445"/>
                    </a:lnTo>
                    <a:lnTo>
                      <a:pt x="293" y="97"/>
                    </a:lnTo>
                    <a:lnTo>
                      <a:pt x="317" y="97"/>
                    </a:lnTo>
                    <a:lnTo>
                      <a:pt x="317" y="231"/>
                    </a:lnTo>
                    <a:lnTo>
                      <a:pt x="318" y="239"/>
                    </a:lnTo>
                    <a:lnTo>
                      <a:pt x="320" y="245"/>
                    </a:lnTo>
                    <a:lnTo>
                      <a:pt x="323" y="252"/>
                    </a:lnTo>
                    <a:lnTo>
                      <a:pt x="327" y="257"/>
                    </a:lnTo>
                    <a:lnTo>
                      <a:pt x="333" y="262"/>
                    </a:lnTo>
                    <a:lnTo>
                      <a:pt x="339" y="266"/>
                    </a:lnTo>
                    <a:lnTo>
                      <a:pt x="346" y="268"/>
                    </a:lnTo>
                    <a:lnTo>
                      <a:pt x="353" y="268"/>
                    </a:lnTo>
                    <a:lnTo>
                      <a:pt x="361" y="268"/>
                    </a:lnTo>
                    <a:lnTo>
                      <a:pt x="367" y="266"/>
                    </a:lnTo>
                    <a:lnTo>
                      <a:pt x="374" y="262"/>
                    </a:lnTo>
                    <a:lnTo>
                      <a:pt x="379" y="257"/>
                    </a:lnTo>
                    <a:lnTo>
                      <a:pt x="383" y="252"/>
                    </a:lnTo>
                    <a:lnTo>
                      <a:pt x="387" y="245"/>
                    </a:lnTo>
                    <a:lnTo>
                      <a:pt x="389" y="239"/>
                    </a:lnTo>
                    <a:lnTo>
                      <a:pt x="390" y="231"/>
                    </a:lnTo>
                    <a:lnTo>
                      <a:pt x="390" y="73"/>
                    </a:lnTo>
                    <a:lnTo>
                      <a:pt x="390" y="66"/>
                    </a:lnTo>
                    <a:lnTo>
                      <a:pt x="389" y="58"/>
                    </a:lnTo>
                    <a:lnTo>
                      <a:pt x="387" y="52"/>
                    </a:lnTo>
                    <a:lnTo>
                      <a:pt x="385" y="45"/>
                    </a:lnTo>
                    <a:lnTo>
                      <a:pt x="381" y="39"/>
                    </a:lnTo>
                    <a:lnTo>
                      <a:pt x="378" y="32"/>
                    </a:lnTo>
                    <a:lnTo>
                      <a:pt x="374" y="27"/>
                    </a:lnTo>
                    <a:lnTo>
                      <a:pt x="368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896" tIns="60948" rIns="121896" bIns="60948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/>
              </a:p>
            </p:txBody>
          </p:sp>
        </p:grpSp>
      </p:grp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4D268AC0-5E59-4A64-A502-704F18484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518070"/>
              </p:ext>
            </p:extLst>
          </p:nvPr>
        </p:nvGraphicFramePr>
        <p:xfrm>
          <a:off x="6900838" y="1508784"/>
          <a:ext cx="4984875" cy="3634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6FBB35CB-3C15-40C1-AD94-648D2800F7FD}"/>
              </a:ext>
            </a:extLst>
          </p:cNvPr>
          <p:cNvSpPr txBox="1"/>
          <p:nvPr/>
        </p:nvSpPr>
        <p:spPr>
          <a:xfrm>
            <a:off x="2668013" y="5379767"/>
            <a:ext cx="6855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han otorgado </a:t>
            </a:r>
            <a:r>
              <a:rPr lang="es-MX" sz="18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106 becas </a:t>
            </a: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del Fideicomiso Nacional de Becas y Crédito Educativo y</a:t>
            </a:r>
            <a:r>
              <a:rPr lang="es-MX" sz="18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</a:t>
            </a: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está apoyando con la gestión de 142 becas provenientes de la cooperación internacional.</a:t>
            </a:r>
          </a:p>
        </p:txBody>
      </p:sp>
    </p:spTree>
    <p:extLst>
      <p:ext uri="{BB962C8B-B14F-4D97-AF65-F5344CB8AC3E}">
        <p14:creationId xmlns:p14="http://schemas.microsoft.com/office/powerpoint/2010/main" val="3082232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70" y="1009596"/>
            <a:ext cx="9182203" cy="48072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Costeo de metas de la PGG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: se han costeado 31 de 50 metas, que asciende 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109.68 millardos de quetzales.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b="1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Generación de información estratégica: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lvl="1" algn="just">
              <a:spcBef>
                <a:spcPct val="0"/>
              </a:spcBef>
            </a:pPr>
            <a:r>
              <a:rPr lang="es-MX" sz="16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Marco Normativo, Conceptual y Metodológico del Sistema Nacional de Planificación</a:t>
            </a:r>
          </a:p>
          <a:p>
            <a:pPr marL="457200" lvl="1" indent="0" algn="just">
              <a:spcBef>
                <a:spcPct val="0"/>
              </a:spcBef>
              <a:buNone/>
            </a:pPr>
            <a:endParaRPr lang="es-MX" sz="16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lvl="1" algn="just">
              <a:spcBef>
                <a:spcPct val="0"/>
              </a:spcBef>
            </a:pPr>
            <a:r>
              <a:rPr lang="es-MX" sz="16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Compendio estadístico</a:t>
            </a:r>
          </a:p>
          <a:p>
            <a:pPr marL="457200" lvl="1" indent="0" algn="just">
              <a:spcBef>
                <a:spcPct val="0"/>
              </a:spcBef>
              <a:buNone/>
            </a:pPr>
            <a:endParaRPr lang="es-MX" sz="16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lvl="1" algn="just">
              <a:spcBef>
                <a:spcPct val="0"/>
              </a:spcBef>
            </a:pPr>
            <a:r>
              <a:rPr lang="es-MX" sz="16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Marco Conceptual de Seguimiento y Evaluación</a:t>
            </a:r>
          </a:p>
          <a:p>
            <a:pPr marL="457200" lvl="1" indent="0" algn="just">
              <a:spcBef>
                <a:spcPct val="0"/>
              </a:spcBef>
              <a:buNone/>
            </a:pPr>
            <a:endParaRPr lang="es-MX" sz="16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lvl="1" algn="just">
              <a:spcBef>
                <a:spcPct val="0"/>
              </a:spcBef>
            </a:pPr>
            <a:r>
              <a:rPr lang="es-MX" sz="16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Criterios de Priorización de Proyectos para el Programa de Inversión Pública, Ejercicio Fiscal 2021 y Presupuesto Multianual 2021-2025</a:t>
            </a:r>
          </a:p>
          <a:p>
            <a:pPr marL="457200" lvl="1" indent="0" algn="just">
              <a:spcBef>
                <a:spcPct val="0"/>
              </a:spcBef>
              <a:buNone/>
            </a:pPr>
            <a:endParaRPr lang="es-MX" sz="16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lvl="1" algn="just">
              <a:spcBef>
                <a:spcPct val="0"/>
              </a:spcBef>
            </a:pPr>
            <a:r>
              <a:rPr lang="es-MX" sz="16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Marco Programático de País</a:t>
            </a:r>
          </a:p>
          <a:p>
            <a:pPr algn="just">
              <a:spcBef>
                <a:spcPct val="0"/>
              </a:spcBef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algn="just">
              <a:spcBef>
                <a:spcPct val="0"/>
              </a:spcBef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Lanzamiento de la segunda cohorte de la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Maestría en Gestión de la Planificación para el Desarrollo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, con la participación de: MAGA, MINEDUC, INTECAP, INFOM, CGC, MINGOB, MINDEF, MIDES, MSPAS, SCEP, CODISRA, SEGEPLAN y 7 municipalidades de Guatemala, Alta Verapaz, Petén y Quiché.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45763" y="1236441"/>
            <a:ext cx="342833" cy="412671"/>
            <a:chOff x="1087081" y="1233847"/>
            <a:chExt cx="342833" cy="412671"/>
          </a:xfrm>
          <a:solidFill>
            <a:srgbClr val="00B0F0"/>
          </a:solidFill>
        </p:grpSpPr>
        <p:sp>
          <p:nvSpPr>
            <p:cNvPr id="19" name="Freeform 28"/>
            <p:cNvSpPr>
              <a:spLocks noEditPoints="1"/>
            </p:cNvSpPr>
            <p:nvPr/>
          </p:nvSpPr>
          <p:spPr bwMode="auto">
            <a:xfrm>
              <a:off x="1087081" y="1233848"/>
              <a:ext cx="342833" cy="412670"/>
            </a:xfrm>
            <a:custGeom>
              <a:avLst/>
              <a:gdLst>
                <a:gd name="T0" fmla="*/ 273 w 487"/>
                <a:gd name="T1" fmla="*/ 242 h 585"/>
                <a:gd name="T2" fmla="*/ 260 w 487"/>
                <a:gd name="T3" fmla="*/ 237 h 585"/>
                <a:gd name="T4" fmla="*/ 250 w 487"/>
                <a:gd name="T5" fmla="*/ 227 h 585"/>
                <a:gd name="T6" fmla="*/ 244 w 487"/>
                <a:gd name="T7" fmla="*/ 214 h 585"/>
                <a:gd name="T8" fmla="*/ 244 w 487"/>
                <a:gd name="T9" fmla="*/ 0 h 585"/>
                <a:gd name="T10" fmla="*/ 29 w 487"/>
                <a:gd name="T11" fmla="*/ 1 h 585"/>
                <a:gd name="T12" fmla="*/ 16 w 487"/>
                <a:gd name="T13" fmla="*/ 6 h 585"/>
                <a:gd name="T14" fmla="*/ 7 w 487"/>
                <a:gd name="T15" fmla="*/ 17 h 585"/>
                <a:gd name="T16" fmla="*/ 1 w 487"/>
                <a:gd name="T17" fmla="*/ 30 h 585"/>
                <a:gd name="T18" fmla="*/ 0 w 487"/>
                <a:gd name="T19" fmla="*/ 548 h 585"/>
                <a:gd name="T20" fmla="*/ 3 w 487"/>
                <a:gd name="T21" fmla="*/ 562 h 585"/>
                <a:gd name="T22" fmla="*/ 11 w 487"/>
                <a:gd name="T23" fmla="*/ 574 h 585"/>
                <a:gd name="T24" fmla="*/ 23 w 487"/>
                <a:gd name="T25" fmla="*/ 581 h 585"/>
                <a:gd name="T26" fmla="*/ 37 w 487"/>
                <a:gd name="T27" fmla="*/ 585 h 585"/>
                <a:gd name="T28" fmla="*/ 458 w 487"/>
                <a:gd name="T29" fmla="*/ 584 h 585"/>
                <a:gd name="T30" fmla="*/ 471 w 487"/>
                <a:gd name="T31" fmla="*/ 578 h 585"/>
                <a:gd name="T32" fmla="*/ 482 w 487"/>
                <a:gd name="T33" fmla="*/ 569 h 585"/>
                <a:gd name="T34" fmla="*/ 487 w 487"/>
                <a:gd name="T35" fmla="*/ 556 h 585"/>
                <a:gd name="T36" fmla="*/ 487 w 487"/>
                <a:gd name="T37" fmla="*/ 244 h 585"/>
                <a:gd name="T38" fmla="*/ 390 w 487"/>
                <a:gd name="T39" fmla="*/ 475 h 585"/>
                <a:gd name="T40" fmla="*/ 387 w 487"/>
                <a:gd name="T41" fmla="*/ 483 h 585"/>
                <a:gd name="T42" fmla="*/ 378 w 487"/>
                <a:gd name="T43" fmla="*/ 486 h 585"/>
                <a:gd name="T44" fmla="*/ 105 w 487"/>
                <a:gd name="T45" fmla="*/ 486 h 585"/>
                <a:gd name="T46" fmla="*/ 98 w 487"/>
                <a:gd name="T47" fmla="*/ 480 h 585"/>
                <a:gd name="T48" fmla="*/ 97 w 487"/>
                <a:gd name="T49" fmla="*/ 451 h 585"/>
                <a:gd name="T50" fmla="*/ 102 w 487"/>
                <a:gd name="T51" fmla="*/ 442 h 585"/>
                <a:gd name="T52" fmla="*/ 110 w 487"/>
                <a:gd name="T53" fmla="*/ 438 h 585"/>
                <a:gd name="T54" fmla="*/ 382 w 487"/>
                <a:gd name="T55" fmla="*/ 439 h 585"/>
                <a:gd name="T56" fmla="*/ 389 w 487"/>
                <a:gd name="T57" fmla="*/ 445 h 585"/>
                <a:gd name="T58" fmla="*/ 390 w 487"/>
                <a:gd name="T59" fmla="*/ 475 h 585"/>
                <a:gd name="T60" fmla="*/ 389 w 487"/>
                <a:gd name="T61" fmla="*/ 382 h 585"/>
                <a:gd name="T62" fmla="*/ 382 w 487"/>
                <a:gd name="T63" fmla="*/ 388 h 585"/>
                <a:gd name="T64" fmla="*/ 110 w 487"/>
                <a:gd name="T65" fmla="*/ 389 h 585"/>
                <a:gd name="T66" fmla="*/ 102 w 487"/>
                <a:gd name="T67" fmla="*/ 386 h 585"/>
                <a:gd name="T68" fmla="*/ 97 w 487"/>
                <a:gd name="T69" fmla="*/ 377 h 585"/>
                <a:gd name="T70" fmla="*/ 98 w 487"/>
                <a:gd name="T71" fmla="*/ 348 h 585"/>
                <a:gd name="T72" fmla="*/ 105 w 487"/>
                <a:gd name="T73" fmla="*/ 342 h 585"/>
                <a:gd name="T74" fmla="*/ 378 w 487"/>
                <a:gd name="T75" fmla="*/ 341 h 585"/>
                <a:gd name="T76" fmla="*/ 387 w 487"/>
                <a:gd name="T77" fmla="*/ 344 h 585"/>
                <a:gd name="T78" fmla="*/ 390 w 487"/>
                <a:gd name="T79" fmla="*/ 353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7" h="585">
                  <a:moveTo>
                    <a:pt x="281" y="244"/>
                  </a:moveTo>
                  <a:lnTo>
                    <a:pt x="273" y="242"/>
                  </a:lnTo>
                  <a:lnTo>
                    <a:pt x="266" y="240"/>
                  </a:lnTo>
                  <a:lnTo>
                    <a:pt x="260" y="237"/>
                  </a:lnTo>
                  <a:lnTo>
                    <a:pt x="255" y="233"/>
                  </a:lnTo>
                  <a:lnTo>
                    <a:pt x="250" y="227"/>
                  </a:lnTo>
                  <a:lnTo>
                    <a:pt x="246" y="221"/>
                  </a:lnTo>
                  <a:lnTo>
                    <a:pt x="244" y="214"/>
                  </a:lnTo>
                  <a:lnTo>
                    <a:pt x="244" y="207"/>
                  </a:lnTo>
                  <a:lnTo>
                    <a:pt x="244" y="0"/>
                  </a:lnTo>
                  <a:lnTo>
                    <a:pt x="37" y="0"/>
                  </a:lnTo>
                  <a:lnTo>
                    <a:pt x="29" y="1"/>
                  </a:lnTo>
                  <a:lnTo>
                    <a:pt x="23" y="3"/>
                  </a:lnTo>
                  <a:lnTo>
                    <a:pt x="16" y="6"/>
                  </a:lnTo>
                  <a:lnTo>
                    <a:pt x="11" y="10"/>
                  </a:lnTo>
                  <a:lnTo>
                    <a:pt x="7" y="17"/>
                  </a:lnTo>
                  <a:lnTo>
                    <a:pt x="3" y="22"/>
                  </a:lnTo>
                  <a:lnTo>
                    <a:pt x="1" y="30"/>
                  </a:lnTo>
                  <a:lnTo>
                    <a:pt x="0" y="36"/>
                  </a:lnTo>
                  <a:lnTo>
                    <a:pt x="0" y="548"/>
                  </a:lnTo>
                  <a:lnTo>
                    <a:pt x="1" y="556"/>
                  </a:lnTo>
                  <a:lnTo>
                    <a:pt x="3" y="562"/>
                  </a:lnTo>
                  <a:lnTo>
                    <a:pt x="7" y="569"/>
                  </a:lnTo>
                  <a:lnTo>
                    <a:pt x="11" y="574"/>
                  </a:lnTo>
                  <a:lnTo>
                    <a:pt x="16" y="578"/>
                  </a:lnTo>
                  <a:lnTo>
                    <a:pt x="23" y="581"/>
                  </a:lnTo>
                  <a:lnTo>
                    <a:pt x="29" y="584"/>
                  </a:lnTo>
                  <a:lnTo>
                    <a:pt x="37" y="585"/>
                  </a:lnTo>
                  <a:lnTo>
                    <a:pt x="450" y="585"/>
                  </a:lnTo>
                  <a:lnTo>
                    <a:pt x="458" y="584"/>
                  </a:lnTo>
                  <a:lnTo>
                    <a:pt x="464" y="581"/>
                  </a:lnTo>
                  <a:lnTo>
                    <a:pt x="471" y="578"/>
                  </a:lnTo>
                  <a:lnTo>
                    <a:pt x="476" y="574"/>
                  </a:lnTo>
                  <a:lnTo>
                    <a:pt x="482" y="569"/>
                  </a:lnTo>
                  <a:lnTo>
                    <a:pt x="485" y="562"/>
                  </a:lnTo>
                  <a:lnTo>
                    <a:pt x="487" y="556"/>
                  </a:lnTo>
                  <a:lnTo>
                    <a:pt x="487" y="548"/>
                  </a:lnTo>
                  <a:lnTo>
                    <a:pt x="487" y="244"/>
                  </a:lnTo>
                  <a:lnTo>
                    <a:pt x="281" y="244"/>
                  </a:lnTo>
                  <a:close/>
                  <a:moveTo>
                    <a:pt x="390" y="475"/>
                  </a:moveTo>
                  <a:lnTo>
                    <a:pt x="389" y="480"/>
                  </a:lnTo>
                  <a:lnTo>
                    <a:pt x="387" y="483"/>
                  </a:lnTo>
                  <a:lnTo>
                    <a:pt x="382" y="486"/>
                  </a:lnTo>
                  <a:lnTo>
                    <a:pt x="378" y="486"/>
                  </a:lnTo>
                  <a:lnTo>
                    <a:pt x="110" y="486"/>
                  </a:lnTo>
                  <a:lnTo>
                    <a:pt x="105" y="486"/>
                  </a:lnTo>
                  <a:lnTo>
                    <a:pt x="102" y="483"/>
                  </a:lnTo>
                  <a:lnTo>
                    <a:pt x="98" y="480"/>
                  </a:lnTo>
                  <a:lnTo>
                    <a:pt x="97" y="475"/>
                  </a:lnTo>
                  <a:lnTo>
                    <a:pt x="97" y="451"/>
                  </a:lnTo>
                  <a:lnTo>
                    <a:pt x="98" y="445"/>
                  </a:lnTo>
                  <a:lnTo>
                    <a:pt x="102" y="442"/>
                  </a:lnTo>
                  <a:lnTo>
                    <a:pt x="105" y="439"/>
                  </a:lnTo>
                  <a:lnTo>
                    <a:pt x="110" y="438"/>
                  </a:lnTo>
                  <a:lnTo>
                    <a:pt x="378" y="438"/>
                  </a:lnTo>
                  <a:lnTo>
                    <a:pt x="382" y="439"/>
                  </a:lnTo>
                  <a:lnTo>
                    <a:pt x="387" y="442"/>
                  </a:lnTo>
                  <a:lnTo>
                    <a:pt x="389" y="445"/>
                  </a:lnTo>
                  <a:lnTo>
                    <a:pt x="390" y="451"/>
                  </a:lnTo>
                  <a:lnTo>
                    <a:pt x="390" y="475"/>
                  </a:lnTo>
                  <a:close/>
                  <a:moveTo>
                    <a:pt x="390" y="377"/>
                  </a:moveTo>
                  <a:lnTo>
                    <a:pt x="389" y="382"/>
                  </a:lnTo>
                  <a:lnTo>
                    <a:pt x="387" y="386"/>
                  </a:lnTo>
                  <a:lnTo>
                    <a:pt x="382" y="388"/>
                  </a:lnTo>
                  <a:lnTo>
                    <a:pt x="378" y="389"/>
                  </a:lnTo>
                  <a:lnTo>
                    <a:pt x="110" y="389"/>
                  </a:lnTo>
                  <a:lnTo>
                    <a:pt x="105" y="388"/>
                  </a:lnTo>
                  <a:lnTo>
                    <a:pt x="102" y="386"/>
                  </a:lnTo>
                  <a:lnTo>
                    <a:pt x="98" y="382"/>
                  </a:lnTo>
                  <a:lnTo>
                    <a:pt x="97" y="377"/>
                  </a:lnTo>
                  <a:lnTo>
                    <a:pt x="97" y="353"/>
                  </a:lnTo>
                  <a:lnTo>
                    <a:pt x="98" y="348"/>
                  </a:lnTo>
                  <a:lnTo>
                    <a:pt x="102" y="344"/>
                  </a:lnTo>
                  <a:lnTo>
                    <a:pt x="105" y="342"/>
                  </a:lnTo>
                  <a:lnTo>
                    <a:pt x="110" y="341"/>
                  </a:lnTo>
                  <a:lnTo>
                    <a:pt x="378" y="341"/>
                  </a:lnTo>
                  <a:lnTo>
                    <a:pt x="382" y="342"/>
                  </a:lnTo>
                  <a:lnTo>
                    <a:pt x="387" y="344"/>
                  </a:lnTo>
                  <a:lnTo>
                    <a:pt x="389" y="348"/>
                  </a:lnTo>
                  <a:lnTo>
                    <a:pt x="390" y="353"/>
                  </a:lnTo>
                  <a:lnTo>
                    <a:pt x="390" y="3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accent5"/>
                </a:solidFill>
              </a:endParaRPr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1292357" y="1233847"/>
              <a:ext cx="137557" cy="137557"/>
            </a:xfrm>
            <a:custGeom>
              <a:avLst/>
              <a:gdLst>
                <a:gd name="T0" fmla="*/ 168 w 193"/>
                <a:gd name="T1" fmla="*/ 142 h 193"/>
                <a:gd name="T2" fmla="*/ 49 w 193"/>
                <a:gd name="T3" fmla="*/ 23 h 193"/>
                <a:gd name="T4" fmla="*/ 45 w 193"/>
                <a:gd name="T5" fmla="*/ 19 h 193"/>
                <a:gd name="T6" fmla="*/ 40 w 193"/>
                <a:gd name="T7" fmla="*/ 15 h 193"/>
                <a:gd name="T8" fmla="*/ 34 w 193"/>
                <a:gd name="T9" fmla="*/ 12 h 193"/>
                <a:gd name="T10" fmla="*/ 28 w 193"/>
                <a:gd name="T11" fmla="*/ 8 h 193"/>
                <a:gd name="T12" fmla="*/ 15 w 193"/>
                <a:gd name="T13" fmla="*/ 3 h 193"/>
                <a:gd name="T14" fmla="*/ 0 w 193"/>
                <a:gd name="T15" fmla="*/ 0 h 193"/>
                <a:gd name="T16" fmla="*/ 0 w 193"/>
                <a:gd name="T17" fmla="*/ 193 h 193"/>
                <a:gd name="T18" fmla="*/ 193 w 193"/>
                <a:gd name="T19" fmla="*/ 193 h 193"/>
                <a:gd name="T20" fmla="*/ 190 w 193"/>
                <a:gd name="T21" fmla="*/ 178 h 193"/>
                <a:gd name="T22" fmla="*/ 184 w 193"/>
                <a:gd name="T23" fmla="*/ 165 h 193"/>
                <a:gd name="T24" fmla="*/ 181 w 193"/>
                <a:gd name="T25" fmla="*/ 158 h 193"/>
                <a:gd name="T26" fmla="*/ 177 w 193"/>
                <a:gd name="T27" fmla="*/ 153 h 193"/>
                <a:gd name="T28" fmla="*/ 173 w 193"/>
                <a:gd name="T29" fmla="*/ 148 h 193"/>
                <a:gd name="T30" fmla="*/ 168 w 193"/>
                <a:gd name="T31" fmla="*/ 14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193">
                  <a:moveTo>
                    <a:pt x="168" y="142"/>
                  </a:moveTo>
                  <a:lnTo>
                    <a:pt x="49" y="23"/>
                  </a:lnTo>
                  <a:lnTo>
                    <a:pt x="45" y="19"/>
                  </a:lnTo>
                  <a:lnTo>
                    <a:pt x="40" y="15"/>
                  </a:lnTo>
                  <a:lnTo>
                    <a:pt x="34" y="12"/>
                  </a:lnTo>
                  <a:lnTo>
                    <a:pt x="28" y="8"/>
                  </a:lnTo>
                  <a:lnTo>
                    <a:pt x="15" y="3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193" y="193"/>
                  </a:lnTo>
                  <a:lnTo>
                    <a:pt x="190" y="178"/>
                  </a:lnTo>
                  <a:lnTo>
                    <a:pt x="184" y="165"/>
                  </a:lnTo>
                  <a:lnTo>
                    <a:pt x="181" y="158"/>
                  </a:lnTo>
                  <a:lnTo>
                    <a:pt x="177" y="153"/>
                  </a:lnTo>
                  <a:lnTo>
                    <a:pt x="173" y="148"/>
                  </a:lnTo>
                  <a:lnTo>
                    <a:pt x="168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>
                <a:solidFill>
                  <a:schemeClr val="accent5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885434" y="2123336"/>
            <a:ext cx="406323" cy="406321"/>
            <a:chOff x="2781948" y="949810"/>
            <a:chExt cx="406323" cy="406321"/>
          </a:xfrm>
          <a:solidFill>
            <a:srgbClr val="00B0F0"/>
          </a:solidFill>
        </p:grpSpPr>
        <p:sp>
          <p:nvSpPr>
            <p:cNvPr id="24" name="Freeform 141"/>
            <p:cNvSpPr>
              <a:spLocks noEditPoints="1"/>
            </p:cNvSpPr>
            <p:nvPr/>
          </p:nvSpPr>
          <p:spPr bwMode="auto">
            <a:xfrm>
              <a:off x="2781948" y="1021763"/>
              <a:ext cx="334368" cy="334368"/>
            </a:xfrm>
            <a:custGeom>
              <a:avLst/>
              <a:gdLst>
                <a:gd name="T0" fmla="*/ 0 w 475"/>
                <a:gd name="T1" fmla="*/ 316 h 475"/>
                <a:gd name="T2" fmla="*/ 0 w 475"/>
                <a:gd name="T3" fmla="*/ 475 h 475"/>
                <a:gd name="T4" fmla="*/ 158 w 475"/>
                <a:gd name="T5" fmla="*/ 475 h 475"/>
                <a:gd name="T6" fmla="*/ 475 w 475"/>
                <a:gd name="T7" fmla="*/ 157 h 475"/>
                <a:gd name="T8" fmla="*/ 316 w 475"/>
                <a:gd name="T9" fmla="*/ 0 h 475"/>
                <a:gd name="T10" fmla="*/ 0 w 475"/>
                <a:gd name="T11" fmla="*/ 316 h 475"/>
                <a:gd name="T12" fmla="*/ 138 w 475"/>
                <a:gd name="T13" fmla="*/ 425 h 475"/>
                <a:gd name="T14" fmla="*/ 97 w 475"/>
                <a:gd name="T15" fmla="*/ 425 h 475"/>
                <a:gd name="T16" fmla="*/ 97 w 475"/>
                <a:gd name="T17" fmla="*/ 376 h 475"/>
                <a:gd name="T18" fmla="*/ 49 w 475"/>
                <a:gd name="T19" fmla="*/ 376 h 475"/>
                <a:gd name="T20" fmla="*/ 49 w 475"/>
                <a:gd name="T21" fmla="*/ 337 h 475"/>
                <a:gd name="T22" fmla="*/ 83 w 475"/>
                <a:gd name="T23" fmla="*/ 302 h 475"/>
                <a:gd name="T24" fmla="*/ 173 w 475"/>
                <a:gd name="T25" fmla="*/ 391 h 475"/>
                <a:gd name="T26" fmla="*/ 138 w 475"/>
                <a:gd name="T27" fmla="*/ 425 h 475"/>
                <a:gd name="T28" fmla="*/ 328 w 475"/>
                <a:gd name="T29" fmla="*/ 64 h 475"/>
                <a:gd name="T30" fmla="*/ 333 w 475"/>
                <a:gd name="T31" fmla="*/ 64 h 475"/>
                <a:gd name="T32" fmla="*/ 335 w 475"/>
                <a:gd name="T33" fmla="*/ 67 h 475"/>
                <a:gd name="T34" fmla="*/ 337 w 475"/>
                <a:gd name="T35" fmla="*/ 69 h 475"/>
                <a:gd name="T36" fmla="*/ 337 w 475"/>
                <a:gd name="T37" fmla="*/ 72 h 475"/>
                <a:gd name="T38" fmla="*/ 336 w 475"/>
                <a:gd name="T39" fmla="*/ 76 h 475"/>
                <a:gd name="T40" fmla="*/ 335 w 475"/>
                <a:gd name="T41" fmla="*/ 78 h 475"/>
                <a:gd name="T42" fmla="*/ 128 w 475"/>
                <a:gd name="T43" fmla="*/ 285 h 475"/>
                <a:gd name="T44" fmla="*/ 125 w 475"/>
                <a:gd name="T45" fmla="*/ 287 h 475"/>
                <a:gd name="T46" fmla="*/ 122 w 475"/>
                <a:gd name="T47" fmla="*/ 288 h 475"/>
                <a:gd name="T48" fmla="*/ 118 w 475"/>
                <a:gd name="T49" fmla="*/ 287 h 475"/>
                <a:gd name="T50" fmla="*/ 115 w 475"/>
                <a:gd name="T51" fmla="*/ 286 h 475"/>
                <a:gd name="T52" fmla="*/ 113 w 475"/>
                <a:gd name="T53" fmla="*/ 284 h 475"/>
                <a:gd name="T54" fmla="*/ 113 w 475"/>
                <a:gd name="T55" fmla="*/ 279 h 475"/>
                <a:gd name="T56" fmla="*/ 113 w 475"/>
                <a:gd name="T57" fmla="*/ 276 h 475"/>
                <a:gd name="T58" fmla="*/ 115 w 475"/>
                <a:gd name="T59" fmla="*/ 273 h 475"/>
                <a:gd name="T60" fmla="*/ 322 w 475"/>
                <a:gd name="T61" fmla="*/ 67 h 475"/>
                <a:gd name="T62" fmla="*/ 325 w 475"/>
                <a:gd name="T63" fmla="*/ 64 h 475"/>
                <a:gd name="T64" fmla="*/ 328 w 475"/>
                <a:gd name="T65" fmla="*/ 64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5" h="475">
                  <a:moveTo>
                    <a:pt x="0" y="316"/>
                  </a:moveTo>
                  <a:lnTo>
                    <a:pt x="0" y="475"/>
                  </a:lnTo>
                  <a:lnTo>
                    <a:pt x="158" y="475"/>
                  </a:lnTo>
                  <a:lnTo>
                    <a:pt x="475" y="157"/>
                  </a:lnTo>
                  <a:lnTo>
                    <a:pt x="316" y="0"/>
                  </a:lnTo>
                  <a:lnTo>
                    <a:pt x="0" y="316"/>
                  </a:lnTo>
                  <a:close/>
                  <a:moveTo>
                    <a:pt x="138" y="425"/>
                  </a:moveTo>
                  <a:lnTo>
                    <a:pt x="97" y="425"/>
                  </a:lnTo>
                  <a:lnTo>
                    <a:pt x="97" y="376"/>
                  </a:lnTo>
                  <a:lnTo>
                    <a:pt x="49" y="376"/>
                  </a:lnTo>
                  <a:lnTo>
                    <a:pt x="49" y="337"/>
                  </a:lnTo>
                  <a:lnTo>
                    <a:pt x="83" y="302"/>
                  </a:lnTo>
                  <a:lnTo>
                    <a:pt x="173" y="391"/>
                  </a:lnTo>
                  <a:lnTo>
                    <a:pt x="138" y="425"/>
                  </a:lnTo>
                  <a:close/>
                  <a:moveTo>
                    <a:pt x="328" y="64"/>
                  </a:moveTo>
                  <a:lnTo>
                    <a:pt x="333" y="64"/>
                  </a:lnTo>
                  <a:lnTo>
                    <a:pt x="335" y="67"/>
                  </a:lnTo>
                  <a:lnTo>
                    <a:pt x="337" y="69"/>
                  </a:lnTo>
                  <a:lnTo>
                    <a:pt x="337" y="72"/>
                  </a:lnTo>
                  <a:lnTo>
                    <a:pt x="336" y="76"/>
                  </a:lnTo>
                  <a:lnTo>
                    <a:pt x="335" y="78"/>
                  </a:lnTo>
                  <a:lnTo>
                    <a:pt x="128" y="285"/>
                  </a:lnTo>
                  <a:lnTo>
                    <a:pt x="125" y="287"/>
                  </a:lnTo>
                  <a:lnTo>
                    <a:pt x="122" y="288"/>
                  </a:lnTo>
                  <a:lnTo>
                    <a:pt x="118" y="287"/>
                  </a:lnTo>
                  <a:lnTo>
                    <a:pt x="115" y="286"/>
                  </a:lnTo>
                  <a:lnTo>
                    <a:pt x="113" y="284"/>
                  </a:lnTo>
                  <a:lnTo>
                    <a:pt x="113" y="279"/>
                  </a:lnTo>
                  <a:lnTo>
                    <a:pt x="113" y="276"/>
                  </a:lnTo>
                  <a:lnTo>
                    <a:pt x="115" y="273"/>
                  </a:lnTo>
                  <a:lnTo>
                    <a:pt x="322" y="67"/>
                  </a:lnTo>
                  <a:lnTo>
                    <a:pt x="325" y="64"/>
                  </a:lnTo>
                  <a:lnTo>
                    <a:pt x="328" y="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3021086" y="949810"/>
              <a:ext cx="167185" cy="167185"/>
            </a:xfrm>
            <a:custGeom>
              <a:avLst/>
              <a:gdLst>
                <a:gd name="T0" fmla="*/ 222 w 236"/>
                <a:gd name="T1" fmla="*/ 104 h 236"/>
                <a:gd name="T2" fmla="*/ 132 w 236"/>
                <a:gd name="T3" fmla="*/ 14 h 236"/>
                <a:gd name="T4" fmla="*/ 124 w 236"/>
                <a:gd name="T5" fmla="*/ 8 h 236"/>
                <a:gd name="T6" fmla="*/ 116 w 236"/>
                <a:gd name="T7" fmla="*/ 3 h 236"/>
                <a:gd name="T8" fmla="*/ 107 w 236"/>
                <a:gd name="T9" fmla="*/ 1 h 236"/>
                <a:gd name="T10" fmla="*/ 97 w 236"/>
                <a:gd name="T11" fmla="*/ 0 h 236"/>
                <a:gd name="T12" fmla="*/ 88 w 236"/>
                <a:gd name="T13" fmla="*/ 1 h 236"/>
                <a:gd name="T14" fmla="*/ 78 w 236"/>
                <a:gd name="T15" fmla="*/ 3 h 236"/>
                <a:gd name="T16" fmla="*/ 70 w 236"/>
                <a:gd name="T17" fmla="*/ 8 h 236"/>
                <a:gd name="T18" fmla="*/ 63 w 236"/>
                <a:gd name="T19" fmla="*/ 14 h 236"/>
                <a:gd name="T20" fmla="*/ 0 w 236"/>
                <a:gd name="T21" fmla="*/ 77 h 236"/>
                <a:gd name="T22" fmla="*/ 158 w 236"/>
                <a:gd name="T23" fmla="*/ 236 h 236"/>
                <a:gd name="T24" fmla="*/ 222 w 236"/>
                <a:gd name="T25" fmla="*/ 172 h 236"/>
                <a:gd name="T26" fmla="*/ 227 w 236"/>
                <a:gd name="T27" fmla="*/ 164 h 236"/>
                <a:gd name="T28" fmla="*/ 231 w 236"/>
                <a:gd name="T29" fmla="*/ 157 h 236"/>
                <a:gd name="T30" fmla="*/ 235 w 236"/>
                <a:gd name="T31" fmla="*/ 148 h 236"/>
                <a:gd name="T32" fmla="*/ 236 w 236"/>
                <a:gd name="T33" fmla="*/ 138 h 236"/>
                <a:gd name="T34" fmla="*/ 235 w 236"/>
                <a:gd name="T35" fmla="*/ 129 h 236"/>
                <a:gd name="T36" fmla="*/ 231 w 236"/>
                <a:gd name="T37" fmla="*/ 119 h 236"/>
                <a:gd name="T38" fmla="*/ 227 w 236"/>
                <a:gd name="T39" fmla="*/ 111 h 236"/>
                <a:gd name="T40" fmla="*/ 222 w 236"/>
                <a:gd name="T41" fmla="*/ 10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6" h="236">
                  <a:moveTo>
                    <a:pt x="222" y="104"/>
                  </a:moveTo>
                  <a:lnTo>
                    <a:pt x="132" y="14"/>
                  </a:lnTo>
                  <a:lnTo>
                    <a:pt x="124" y="8"/>
                  </a:lnTo>
                  <a:lnTo>
                    <a:pt x="116" y="3"/>
                  </a:lnTo>
                  <a:lnTo>
                    <a:pt x="107" y="1"/>
                  </a:lnTo>
                  <a:lnTo>
                    <a:pt x="97" y="0"/>
                  </a:lnTo>
                  <a:lnTo>
                    <a:pt x="88" y="1"/>
                  </a:lnTo>
                  <a:lnTo>
                    <a:pt x="78" y="3"/>
                  </a:lnTo>
                  <a:lnTo>
                    <a:pt x="70" y="8"/>
                  </a:lnTo>
                  <a:lnTo>
                    <a:pt x="63" y="14"/>
                  </a:lnTo>
                  <a:lnTo>
                    <a:pt x="0" y="77"/>
                  </a:lnTo>
                  <a:lnTo>
                    <a:pt x="158" y="236"/>
                  </a:lnTo>
                  <a:lnTo>
                    <a:pt x="222" y="172"/>
                  </a:lnTo>
                  <a:lnTo>
                    <a:pt x="227" y="164"/>
                  </a:lnTo>
                  <a:lnTo>
                    <a:pt x="231" y="157"/>
                  </a:lnTo>
                  <a:lnTo>
                    <a:pt x="235" y="148"/>
                  </a:lnTo>
                  <a:lnTo>
                    <a:pt x="236" y="138"/>
                  </a:lnTo>
                  <a:lnTo>
                    <a:pt x="235" y="129"/>
                  </a:lnTo>
                  <a:lnTo>
                    <a:pt x="231" y="119"/>
                  </a:lnTo>
                  <a:lnTo>
                    <a:pt x="227" y="111"/>
                  </a:lnTo>
                  <a:lnTo>
                    <a:pt x="222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</p:spTree>
    <p:extLst>
      <p:ext uri="{BB962C8B-B14F-4D97-AF65-F5344CB8AC3E}">
        <p14:creationId xmlns:p14="http://schemas.microsoft.com/office/powerpoint/2010/main" val="274983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C93F79F2-18CD-0946-9C79-04BF229D903B}"/>
              </a:ext>
            </a:extLst>
          </p:cNvPr>
          <p:cNvCxnSpPr>
            <a:cxnSpLocks/>
          </p:cNvCxnSpPr>
          <p:nvPr/>
        </p:nvCxnSpPr>
        <p:spPr>
          <a:xfrm>
            <a:off x="6527637" y="3116455"/>
            <a:ext cx="0" cy="612231"/>
          </a:xfrm>
          <a:prstGeom prst="line">
            <a:avLst/>
          </a:prstGeom>
          <a:ln w="12700">
            <a:solidFill>
              <a:srgbClr val="003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239595" y="2824665"/>
            <a:ext cx="7515617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800" b="1" dirty="0">
                <a:solidFill>
                  <a:schemeClr val="bg1"/>
                </a:solidFill>
                <a:latin typeface="Montserrat" pitchFamily="2" charset="77"/>
              </a:rPr>
              <a:t>RENDICIÓN DE CUENTAS</a:t>
            </a:r>
            <a:endParaRPr lang="es-GT" sz="4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AF6FF93-3AD4-0E47-9EBA-CC00478FA167}"/>
              </a:ext>
            </a:extLst>
          </p:cNvPr>
          <p:cNvSpPr txBox="1"/>
          <p:nvPr/>
        </p:nvSpPr>
        <p:spPr>
          <a:xfrm>
            <a:off x="6713241" y="5732122"/>
            <a:ext cx="1307995" cy="69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900" b="1" dirty="0">
                <a:solidFill>
                  <a:srgbClr val="003353"/>
                </a:solidFill>
                <a:latin typeface="Montserrat" pitchFamily="2" charset="77"/>
              </a:rPr>
              <a:t>SECRETARÍA DE PLANIFICACIÓN Y PROGRAMACIÓN DE LA PRESIDENCIA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339804" y="3540195"/>
            <a:ext cx="7515617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4800" b="1" dirty="0">
                <a:solidFill>
                  <a:srgbClr val="00B0F0"/>
                </a:solidFill>
                <a:latin typeface="Montserrat" pitchFamily="2" charset="77"/>
              </a:rPr>
              <a:t>PARTE GENERAL</a:t>
            </a:r>
          </a:p>
        </p:txBody>
      </p:sp>
    </p:spTree>
    <p:extLst>
      <p:ext uri="{BB962C8B-B14F-4D97-AF65-F5344CB8AC3E}">
        <p14:creationId xmlns:p14="http://schemas.microsoft.com/office/powerpoint/2010/main" val="172038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220103E-C1C4-4AA2-B917-BA7BAE73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b="1" dirty="0">
                <a:latin typeface="Montserrat" panose="00000500000000000000"/>
              </a:rPr>
              <a:t>Asesoría en Gabinetes Específicos</a:t>
            </a:r>
          </a:p>
        </p:txBody>
      </p:sp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0611" y="1737715"/>
            <a:ext cx="5497513" cy="4079875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SEGEPLAN presentó la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Evaluación de daños y pérdidas causados por Eta e Iota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, cuyos costos ascienden 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más de Q6 mil millones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. 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estimó que la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brecha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entre planificación y presupuesto </a:t>
            </a:r>
            <a:r>
              <a:rPr lang="es-MX" sz="2000" dirty="0" err="1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proreconstrucción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supera los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Q1.5 millardos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Ha dado asesoría para la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caracterización social y económica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de Subregión del Polochic y Zona de adyacencia de Belice al Gabinete de Desarrollo Integral.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9" name="Freeform 54"/>
          <p:cNvSpPr>
            <a:spLocks noEditPoints="1"/>
          </p:cNvSpPr>
          <p:nvPr/>
        </p:nvSpPr>
        <p:spPr bwMode="auto">
          <a:xfrm>
            <a:off x="670325" y="1876887"/>
            <a:ext cx="412670" cy="412670"/>
          </a:xfrm>
          <a:custGeom>
            <a:avLst/>
            <a:gdLst>
              <a:gd name="T0" fmla="*/ 574 w 585"/>
              <a:gd name="T1" fmla="*/ 5 h 586"/>
              <a:gd name="T2" fmla="*/ 565 w 585"/>
              <a:gd name="T3" fmla="*/ 1 h 586"/>
              <a:gd name="T4" fmla="*/ 25 w 585"/>
              <a:gd name="T5" fmla="*/ 0 h 586"/>
              <a:gd name="T6" fmla="*/ 16 w 585"/>
              <a:gd name="T7" fmla="*/ 2 h 586"/>
              <a:gd name="T8" fmla="*/ 8 w 585"/>
              <a:gd name="T9" fmla="*/ 8 h 586"/>
              <a:gd name="T10" fmla="*/ 3 w 585"/>
              <a:gd name="T11" fmla="*/ 15 h 586"/>
              <a:gd name="T12" fmla="*/ 0 w 585"/>
              <a:gd name="T13" fmla="*/ 25 h 586"/>
              <a:gd name="T14" fmla="*/ 2 w 585"/>
              <a:gd name="T15" fmla="*/ 565 h 586"/>
              <a:gd name="T16" fmla="*/ 5 w 585"/>
              <a:gd name="T17" fmla="*/ 574 h 586"/>
              <a:gd name="T18" fmla="*/ 11 w 585"/>
              <a:gd name="T19" fmla="*/ 581 h 586"/>
              <a:gd name="T20" fmla="*/ 20 w 585"/>
              <a:gd name="T21" fmla="*/ 584 h 586"/>
              <a:gd name="T22" fmla="*/ 561 w 585"/>
              <a:gd name="T23" fmla="*/ 586 h 586"/>
              <a:gd name="T24" fmla="*/ 570 w 585"/>
              <a:gd name="T25" fmla="*/ 583 h 586"/>
              <a:gd name="T26" fmla="*/ 578 w 585"/>
              <a:gd name="T27" fmla="*/ 578 h 586"/>
              <a:gd name="T28" fmla="*/ 584 w 585"/>
              <a:gd name="T29" fmla="*/ 570 h 586"/>
              <a:gd name="T30" fmla="*/ 585 w 585"/>
              <a:gd name="T31" fmla="*/ 561 h 586"/>
              <a:gd name="T32" fmla="*/ 585 w 585"/>
              <a:gd name="T33" fmla="*/ 20 h 586"/>
              <a:gd name="T34" fmla="*/ 581 w 585"/>
              <a:gd name="T35" fmla="*/ 12 h 586"/>
              <a:gd name="T36" fmla="*/ 268 w 585"/>
              <a:gd name="T37" fmla="*/ 463 h 586"/>
              <a:gd name="T38" fmla="*/ 265 w 585"/>
              <a:gd name="T39" fmla="*/ 472 h 586"/>
              <a:gd name="T40" fmla="*/ 256 w 585"/>
              <a:gd name="T41" fmla="*/ 475 h 586"/>
              <a:gd name="T42" fmla="*/ 68 w 585"/>
              <a:gd name="T43" fmla="*/ 474 h 586"/>
              <a:gd name="T44" fmla="*/ 62 w 585"/>
              <a:gd name="T45" fmla="*/ 468 h 586"/>
              <a:gd name="T46" fmla="*/ 62 w 585"/>
              <a:gd name="T47" fmla="*/ 74 h 586"/>
              <a:gd name="T48" fmla="*/ 65 w 585"/>
              <a:gd name="T49" fmla="*/ 65 h 586"/>
              <a:gd name="T50" fmla="*/ 74 w 585"/>
              <a:gd name="T51" fmla="*/ 62 h 586"/>
              <a:gd name="T52" fmla="*/ 261 w 585"/>
              <a:gd name="T53" fmla="*/ 63 h 586"/>
              <a:gd name="T54" fmla="*/ 267 w 585"/>
              <a:gd name="T55" fmla="*/ 69 h 586"/>
              <a:gd name="T56" fmla="*/ 268 w 585"/>
              <a:gd name="T57" fmla="*/ 463 h 586"/>
              <a:gd name="T58" fmla="*/ 523 w 585"/>
              <a:gd name="T59" fmla="*/ 322 h 586"/>
              <a:gd name="T60" fmla="*/ 517 w 585"/>
              <a:gd name="T61" fmla="*/ 329 h 586"/>
              <a:gd name="T62" fmla="*/ 330 w 585"/>
              <a:gd name="T63" fmla="*/ 330 h 586"/>
              <a:gd name="T64" fmla="*/ 320 w 585"/>
              <a:gd name="T65" fmla="*/ 326 h 586"/>
              <a:gd name="T66" fmla="*/ 317 w 585"/>
              <a:gd name="T67" fmla="*/ 317 h 586"/>
              <a:gd name="T68" fmla="*/ 318 w 585"/>
              <a:gd name="T69" fmla="*/ 69 h 586"/>
              <a:gd name="T70" fmla="*/ 324 w 585"/>
              <a:gd name="T71" fmla="*/ 63 h 586"/>
              <a:gd name="T72" fmla="*/ 512 w 585"/>
              <a:gd name="T73" fmla="*/ 62 h 586"/>
              <a:gd name="T74" fmla="*/ 521 w 585"/>
              <a:gd name="T75" fmla="*/ 65 h 586"/>
              <a:gd name="T76" fmla="*/ 524 w 585"/>
              <a:gd name="T77" fmla="*/ 74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85" h="586">
                <a:moveTo>
                  <a:pt x="578" y="8"/>
                </a:moveTo>
                <a:lnTo>
                  <a:pt x="574" y="5"/>
                </a:lnTo>
                <a:lnTo>
                  <a:pt x="570" y="2"/>
                </a:lnTo>
                <a:lnTo>
                  <a:pt x="565" y="1"/>
                </a:lnTo>
                <a:lnTo>
                  <a:pt x="561" y="0"/>
                </a:lnTo>
                <a:lnTo>
                  <a:pt x="25" y="0"/>
                </a:lnTo>
                <a:lnTo>
                  <a:pt x="20" y="1"/>
                </a:lnTo>
                <a:lnTo>
                  <a:pt x="16" y="2"/>
                </a:lnTo>
                <a:lnTo>
                  <a:pt x="11" y="5"/>
                </a:lnTo>
                <a:lnTo>
                  <a:pt x="8" y="8"/>
                </a:lnTo>
                <a:lnTo>
                  <a:pt x="5" y="12"/>
                </a:lnTo>
                <a:lnTo>
                  <a:pt x="3" y="15"/>
                </a:lnTo>
                <a:lnTo>
                  <a:pt x="2" y="21"/>
                </a:lnTo>
                <a:lnTo>
                  <a:pt x="0" y="25"/>
                </a:lnTo>
                <a:lnTo>
                  <a:pt x="0" y="561"/>
                </a:lnTo>
                <a:lnTo>
                  <a:pt x="2" y="565"/>
                </a:lnTo>
                <a:lnTo>
                  <a:pt x="3" y="570"/>
                </a:lnTo>
                <a:lnTo>
                  <a:pt x="5" y="574"/>
                </a:lnTo>
                <a:lnTo>
                  <a:pt x="8" y="578"/>
                </a:lnTo>
                <a:lnTo>
                  <a:pt x="11" y="581"/>
                </a:lnTo>
                <a:lnTo>
                  <a:pt x="16" y="583"/>
                </a:lnTo>
                <a:lnTo>
                  <a:pt x="20" y="584"/>
                </a:lnTo>
                <a:lnTo>
                  <a:pt x="25" y="586"/>
                </a:lnTo>
                <a:lnTo>
                  <a:pt x="561" y="586"/>
                </a:lnTo>
                <a:lnTo>
                  <a:pt x="565" y="584"/>
                </a:lnTo>
                <a:lnTo>
                  <a:pt x="570" y="583"/>
                </a:lnTo>
                <a:lnTo>
                  <a:pt x="574" y="581"/>
                </a:lnTo>
                <a:lnTo>
                  <a:pt x="578" y="578"/>
                </a:lnTo>
                <a:lnTo>
                  <a:pt x="581" y="574"/>
                </a:lnTo>
                <a:lnTo>
                  <a:pt x="584" y="570"/>
                </a:lnTo>
                <a:lnTo>
                  <a:pt x="585" y="565"/>
                </a:lnTo>
                <a:lnTo>
                  <a:pt x="585" y="561"/>
                </a:lnTo>
                <a:lnTo>
                  <a:pt x="585" y="25"/>
                </a:lnTo>
                <a:lnTo>
                  <a:pt x="585" y="20"/>
                </a:lnTo>
                <a:lnTo>
                  <a:pt x="584" y="15"/>
                </a:lnTo>
                <a:lnTo>
                  <a:pt x="581" y="12"/>
                </a:lnTo>
                <a:lnTo>
                  <a:pt x="578" y="8"/>
                </a:lnTo>
                <a:close/>
                <a:moveTo>
                  <a:pt x="268" y="463"/>
                </a:moveTo>
                <a:lnTo>
                  <a:pt x="267" y="468"/>
                </a:lnTo>
                <a:lnTo>
                  <a:pt x="265" y="472"/>
                </a:lnTo>
                <a:lnTo>
                  <a:pt x="261" y="474"/>
                </a:lnTo>
                <a:lnTo>
                  <a:pt x="256" y="475"/>
                </a:lnTo>
                <a:lnTo>
                  <a:pt x="74" y="475"/>
                </a:lnTo>
                <a:lnTo>
                  <a:pt x="68" y="474"/>
                </a:lnTo>
                <a:lnTo>
                  <a:pt x="65" y="472"/>
                </a:lnTo>
                <a:lnTo>
                  <a:pt x="62" y="468"/>
                </a:lnTo>
                <a:lnTo>
                  <a:pt x="62" y="463"/>
                </a:lnTo>
                <a:lnTo>
                  <a:pt x="62" y="74"/>
                </a:lnTo>
                <a:lnTo>
                  <a:pt x="62" y="69"/>
                </a:lnTo>
                <a:lnTo>
                  <a:pt x="65" y="65"/>
                </a:lnTo>
                <a:lnTo>
                  <a:pt x="68" y="63"/>
                </a:lnTo>
                <a:lnTo>
                  <a:pt x="74" y="62"/>
                </a:lnTo>
                <a:lnTo>
                  <a:pt x="256" y="62"/>
                </a:lnTo>
                <a:lnTo>
                  <a:pt x="261" y="63"/>
                </a:lnTo>
                <a:lnTo>
                  <a:pt x="265" y="65"/>
                </a:lnTo>
                <a:lnTo>
                  <a:pt x="267" y="69"/>
                </a:lnTo>
                <a:lnTo>
                  <a:pt x="268" y="74"/>
                </a:lnTo>
                <a:lnTo>
                  <a:pt x="268" y="463"/>
                </a:lnTo>
                <a:close/>
                <a:moveTo>
                  <a:pt x="524" y="317"/>
                </a:moveTo>
                <a:lnTo>
                  <a:pt x="523" y="322"/>
                </a:lnTo>
                <a:lnTo>
                  <a:pt x="521" y="326"/>
                </a:lnTo>
                <a:lnTo>
                  <a:pt x="517" y="329"/>
                </a:lnTo>
                <a:lnTo>
                  <a:pt x="512" y="330"/>
                </a:lnTo>
                <a:lnTo>
                  <a:pt x="330" y="330"/>
                </a:lnTo>
                <a:lnTo>
                  <a:pt x="324" y="329"/>
                </a:lnTo>
                <a:lnTo>
                  <a:pt x="320" y="326"/>
                </a:lnTo>
                <a:lnTo>
                  <a:pt x="318" y="322"/>
                </a:lnTo>
                <a:lnTo>
                  <a:pt x="317" y="317"/>
                </a:lnTo>
                <a:lnTo>
                  <a:pt x="317" y="74"/>
                </a:lnTo>
                <a:lnTo>
                  <a:pt x="318" y="69"/>
                </a:lnTo>
                <a:lnTo>
                  <a:pt x="320" y="65"/>
                </a:lnTo>
                <a:lnTo>
                  <a:pt x="324" y="63"/>
                </a:lnTo>
                <a:lnTo>
                  <a:pt x="330" y="62"/>
                </a:lnTo>
                <a:lnTo>
                  <a:pt x="512" y="62"/>
                </a:lnTo>
                <a:lnTo>
                  <a:pt x="517" y="63"/>
                </a:lnTo>
                <a:lnTo>
                  <a:pt x="521" y="65"/>
                </a:lnTo>
                <a:lnTo>
                  <a:pt x="523" y="69"/>
                </a:lnTo>
                <a:lnTo>
                  <a:pt x="524" y="74"/>
                </a:lnTo>
                <a:lnTo>
                  <a:pt x="524" y="31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10" name="Freeform 104"/>
          <p:cNvSpPr>
            <a:spLocks noEditPoints="1"/>
          </p:cNvSpPr>
          <p:nvPr/>
        </p:nvSpPr>
        <p:spPr bwMode="auto">
          <a:xfrm>
            <a:off x="746848" y="3052302"/>
            <a:ext cx="482506" cy="446530"/>
          </a:xfrm>
          <a:custGeom>
            <a:avLst/>
            <a:gdLst>
              <a:gd name="T0" fmla="*/ 385 w 684"/>
              <a:gd name="T1" fmla="*/ 25 h 633"/>
              <a:gd name="T2" fmla="*/ 377 w 684"/>
              <a:gd name="T3" fmla="*/ 14 h 633"/>
              <a:gd name="T4" fmla="*/ 366 w 684"/>
              <a:gd name="T5" fmla="*/ 6 h 633"/>
              <a:gd name="T6" fmla="*/ 356 w 684"/>
              <a:gd name="T7" fmla="*/ 1 h 633"/>
              <a:gd name="T8" fmla="*/ 343 w 684"/>
              <a:gd name="T9" fmla="*/ 0 h 633"/>
              <a:gd name="T10" fmla="*/ 341 w 684"/>
              <a:gd name="T11" fmla="*/ 0 h 633"/>
              <a:gd name="T12" fmla="*/ 329 w 684"/>
              <a:gd name="T13" fmla="*/ 1 h 633"/>
              <a:gd name="T14" fmla="*/ 318 w 684"/>
              <a:gd name="T15" fmla="*/ 6 h 633"/>
              <a:gd name="T16" fmla="*/ 307 w 684"/>
              <a:gd name="T17" fmla="*/ 14 h 633"/>
              <a:gd name="T18" fmla="*/ 299 w 684"/>
              <a:gd name="T19" fmla="*/ 25 h 633"/>
              <a:gd name="T20" fmla="*/ 5 w 684"/>
              <a:gd name="T21" fmla="*/ 567 h 633"/>
              <a:gd name="T22" fmla="*/ 1 w 684"/>
              <a:gd name="T23" fmla="*/ 579 h 633"/>
              <a:gd name="T24" fmla="*/ 1 w 684"/>
              <a:gd name="T25" fmla="*/ 591 h 633"/>
              <a:gd name="T26" fmla="*/ 5 w 684"/>
              <a:gd name="T27" fmla="*/ 602 h 633"/>
              <a:gd name="T28" fmla="*/ 11 w 684"/>
              <a:gd name="T29" fmla="*/ 614 h 633"/>
              <a:gd name="T30" fmla="*/ 21 w 684"/>
              <a:gd name="T31" fmla="*/ 623 h 633"/>
              <a:gd name="T32" fmla="*/ 32 w 684"/>
              <a:gd name="T33" fmla="*/ 628 h 633"/>
              <a:gd name="T34" fmla="*/ 43 w 684"/>
              <a:gd name="T35" fmla="*/ 633 h 633"/>
              <a:gd name="T36" fmla="*/ 634 w 684"/>
              <a:gd name="T37" fmla="*/ 633 h 633"/>
              <a:gd name="T38" fmla="*/ 647 w 684"/>
              <a:gd name="T39" fmla="*/ 630 h 633"/>
              <a:gd name="T40" fmla="*/ 658 w 684"/>
              <a:gd name="T41" fmla="*/ 626 h 633"/>
              <a:gd name="T42" fmla="*/ 669 w 684"/>
              <a:gd name="T43" fmla="*/ 619 h 633"/>
              <a:gd name="T44" fmla="*/ 676 w 684"/>
              <a:gd name="T45" fmla="*/ 609 h 633"/>
              <a:gd name="T46" fmla="*/ 682 w 684"/>
              <a:gd name="T47" fmla="*/ 597 h 633"/>
              <a:gd name="T48" fmla="*/ 684 w 684"/>
              <a:gd name="T49" fmla="*/ 584 h 633"/>
              <a:gd name="T50" fmla="*/ 682 w 684"/>
              <a:gd name="T51" fmla="*/ 572 h 633"/>
              <a:gd name="T52" fmla="*/ 677 w 684"/>
              <a:gd name="T53" fmla="*/ 560 h 633"/>
              <a:gd name="T54" fmla="*/ 390 w 684"/>
              <a:gd name="T55" fmla="*/ 528 h 633"/>
              <a:gd name="T56" fmla="*/ 384 w 684"/>
              <a:gd name="T57" fmla="*/ 534 h 633"/>
              <a:gd name="T58" fmla="*/ 306 w 684"/>
              <a:gd name="T59" fmla="*/ 535 h 633"/>
              <a:gd name="T60" fmla="*/ 297 w 684"/>
              <a:gd name="T61" fmla="*/ 531 h 633"/>
              <a:gd name="T62" fmla="*/ 293 w 684"/>
              <a:gd name="T63" fmla="*/ 523 h 633"/>
              <a:gd name="T64" fmla="*/ 294 w 684"/>
              <a:gd name="T65" fmla="*/ 446 h 633"/>
              <a:gd name="T66" fmla="*/ 300 w 684"/>
              <a:gd name="T67" fmla="*/ 438 h 633"/>
              <a:gd name="T68" fmla="*/ 378 w 684"/>
              <a:gd name="T69" fmla="*/ 437 h 633"/>
              <a:gd name="T70" fmla="*/ 387 w 684"/>
              <a:gd name="T71" fmla="*/ 442 h 633"/>
              <a:gd name="T72" fmla="*/ 391 w 684"/>
              <a:gd name="T73" fmla="*/ 450 h 633"/>
              <a:gd name="T74" fmla="*/ 390 w 684"/>
              <a:gd name="T75" fmla="*/ 380 h 633"/>
              <a:gd name="T76" fmla="*/ 386 w 684"/>
              <a:gd name="T77" fmla="*/ 386 h 633"/>
              <a:gd name="T78" fmla="*/ 377 w 684"/>
              <a:gd name="T79" fmla="*/ 389 h 633"/>
              <a:gd name="T80" fmla="*/ 302 w 684"/>
              <a:gd name="T81" fmla="*/ 389 h 633"/>
              <a:gd name="T82" fmla="*/ 295 w 684"/>
              <a:gd name="T83" fmla="*/ 383 h 633"/>
              <a:gd name="T84" fmla="*/ 287 w 684"/>
              <a:gd name="T85" fmla="*/ 206 h 633"/>
              <a:gd name="T86" fmla="*/ 289 w 684"/>
              <a:gd name="T87" fmla="*/ 202 h 633"/>
              <a:gd name="T88" fmla="*/ 291 w 684"/>
              <a:gd name="T89" fmla="*/ 199 h 633"/>
              <a:gd name="T90" fmla="*/ 300 w 684"/>
              <a:gd name="T91" fmla="*/ 194 h 633"/>
              <a:gd name="T92" fmla="*/ 388 w 684"/>
              <a:gd name="T93" fmla="*/ 195 h 633"/>
              <a:gd name="T94" fmla="*/ 395 w 684"/>
              <a:gd name="T95" fmla="*/ 202 h 633"/>
              <a:gd name="T96" fmla="*/ 390 w 684"/>
              <a:gd name="T97" fmla="*/ 380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4" h="633">
                <a:moveTo>
                  <a:pt x="677" y="560"/>
                </a:moveTo>
                <a:lnTo>
                  <a:pt x="385" y="25"/>
                </a:lnTo>
                <a:lnTo>
                  <a:pt x="381" y="19"/>
                </a:lnTo>
                <a:lnTo>
                  <a:pt x="377" y="14"/>
                </a:lnTo>
                <a:lnTo>
                  <a:pt x="372" y="10"/>
                </a:lnTo>
                <a:lnTo>
                  <a:pt x="366" y="6"/>
                </a:lnTo>
                <a:lnTo>
                  <a:pt x="361" y="3"/>
                </a:lnTo>
                <a:lnTo>
                  <a:pt x="356" y="1"/>
                </a:lnTo>
                <a:lnTo>
                  <a:pt x="349" y="0"/>
                </a:lnTo>
                <a:lnTo>
                  <a:pt x="343" y="0"/>
                </a:lnTo>
                <a:lnTo>
                  <a:pt x="343" y="0"/>
                </a:lnTo>
                <a:lnTo>
                  <a:pt x="341" y="0"/>
                </a:lnTo>
                <a:lnTo>
                  <a:pt x="335" y="0"/>
                </a:lnTo>
                <a:lnTo>
                  <a:pt x="329" y="1"/>
                </a:lnTo>
                <a:lnTo>
                  <a:pt x="323" y="3"/>
                </a:lnTo>
                <a:lnTo>
                  <a:pt x="318" y="6"/>
                </a:lnTo>
                <a:lnTo>
                  <a:pt x="312" y="10"/>
                </a:lnTo>
                <a:lnTo>
                  <a:pt x="307" y="14"/>
                </a:lnTo>
                <a:lnTo>
                  <a:pt x="303" y="19"/>
                </a:lnTo>
                <a:lnTo>
                  <a:pt x="299" y="25"/>
                </a:lnTo>
                <a:lnTo>
                  <a:pt x="7" y="560"/>
                </a:lnTo>
                <a:lnTo>
                  <a:pt x="5" y="567"/>
                </a:lnTo>
                <a:lnTo>
                  <a:pt x="2" y="572"/>
                </a:lnTo>
                <a:lnTo>
                  <a:pt x="1" y="579"/>
                </a:lnTo>
                <a:lnTo>
                  <a:pt x="0" y="584"/>
                </a:lnTo>
                <a:lnTo>
                  <a:pt x="1" y="591"/>
                </a:lnTo>
                <a:lnTo>
                  <a:pt x="2" y="597"/>
                </a:lnTo>
                <a:lnTo>
                  <a:pt x="5" y="602"/>
                </a:lnTo>
                <a:lnTo>
                  <a:pt x="8" y="609"/>
                </a:lnTo>
                <a:lnTo>
                  <a:pt x="11" y="614"/>
                </a:lnTo>
                <a:lnTo>
                  <a:pt x="15" y="619"/>
                </a:lnTo>
                <a:lnTo>
                  <a:pt x="21" y="623"/>
                </a:lnTo>
                <a:lnTo>
                  <a:pt x="26" y="626"/>
                </a:lnTo>
                <a:lnTo>
                  <a:pt x="32" y="628"/>
                </a:lnTo>
                <a:lnTo>
                  <a:pt x="37" y="630"/>
                </a:lnTo>
                <a:lnTo>
                  <a:pt x="43" y="633"/>
                </a:lnTo>
                <a:lnTo>
                  <a:pt x="50" y="633"/>
                </a:lnTo>
                <a:lnTo>
                  <a:pt x="634" y="633"/>
                </a:lnTo>
                <a:lnTo>
                  <a:pt x="641" y="633"/>
                </a:lnTo>
                <a:lnTo>
                  <a:pt x="647" y="630"/>
                </a:lnTo>
                <a:lnTo>
                  <a:pt x="653" y="628"/>
                </a:lnTo>
                <a:lnTo>
                  <a:pt x="658" y="626"/>
                </a:lnTo>
                <a:lnTo>
                  <a:pt x="663" y="623"/>
                </a:lnTo>
                <a:lnTo>
                  <a:pt x="669" y="619"/>
                </a:lnTo>
                <a:lnTo>
                  <a:pt x="673" y="614"/>
                </a:lnTo>
                <a:lnTo>
                  <a:pt x="676" y="609"/>
                </a:lnTo>
                <a:lnTo>
                  <a:pt x="680" y="602"/>
                </a:lnTo>
                <a:lnTo>
                  <a:pt x="682" y="597"/>
                </a:lnTo>
                <a:lnTo>
                  <a:pt x="683" y="591"/>
                </a:lnTo>
                <a:lnTo>
                  <a:pt x="684" y="584"/>
                </a:lnTo>
                <a:lnTo>
                  <a:pt x="683" y="579"/>
                </a:lnTo>
                <a:lnTo>
                  <a:pt x="682" y="572"/>
                </a:lnTo>
                <a:lnTo>
                  <a:pt x="680" y="567"/>
                </a:lnTo>
                <a:lnTo>
                  <a:pt x="677" y="560"/>
                </a:lnTo>
                <a:close/>
                <a:moveTo>
                  <a:pt x="391" y="523"/>
                </a:moveTo>
                <a:lnTo>
                  <a:pt x="390" y="528"/>
                </a:lnTo>
                <a:lnTo>
                  <a:pt x="387" y="531"/>
                </a:lnTo>
                <a:lnTo>
                  <a:pt x="384" y="534"/>
                </a:lnTo>
                <a:lnTo>
                  <a:pt x="378" y="535"/>
                </a:lnTo>
                <a:lnTo>
                  <a:pt x="306" y="535"/>
                </a:lnTo>
                <a:lnTo>
                  <a:pt x="300" y="534"/>
                </a:lnTo>
                <a:lnTo>
                  <a:pt x="297" y="531"/>
                </a:lnTo>
                <a:lnTo>
                  <a:pt x="294" y="528"/>
                </a:lnTo>
                <a:lnTo>
                  <a:pt x="293" y="523"/>
                </a:lnTo>
                <a:lnTo>
                  <a:pt x="293" y="450"/>
                </a:lnTo>
                <a:lnTo>
                  <a:pt x="294" y="446"/>
                </a:lnTo>
                <a:lnTo>
                  <a:pt x="297" y="442"/>
                </a:lnTo>
                <a:lnTo>
                  <a:pt x="300" y="438"/>
                </a:lnTo>
                <a:lnTo>
                  <a:pt x="306" y="437"/>
                </a:lnTo>
                <a:lnTo>
                  <a:pt x="378" y="437"/>
                </a:lnTo>
                <a:lnTo>
                  <a:pt x="384" y="438"/>
                </a:lnTo>
                <a:lnTo>
                  <a:pt x="387" y="442"/>
                </a:lnTo>
                <a:lnTo>
                  <a:pt x="390" y="446"/>
                </a:lnTo>
                <a:lnTo>
                  <a:pt x="391" y="450"/>
                </a:lnTo>
                <a:lnTo>
                  <a:pt x="391" y="523"/>
                </a:lnTo>
                <a:close/>
                <a:moveTo>
                  <a:pt x="390" y="380"/>
                </a:moveTo>
                <a:lnTo>
                  <a:pt x="389" y="383"/>
                </a:lnTo>
                <a:lnTo>
                  <a:pt x="386" y="386"/>
                </a:lnTo>
                <a:lnTo>
                  <a:pt x="381" y="389"/>
                </a:lnTo>
                <a:lnTo>
                  <a:pt x="377" y="389"/>
                </a:lnTo>
                <a:lnTo>
                  <a:pt x="307" y="389"/>
                </a:lnTo>
                <a:lnTo>
                  <a:pt x="302" y="389"/>
                </a:lnTo>
                <a:lnTo>
                  <a:pt x="297" y="386"/>
                </a:lnTo>
                <a:lnTo>
                  <a:pt x="295" y="383"/>
                </a:lnTo>
                <a:lnTo>
                  <a:pt x="294" y="380"/>
                </a:lnTo>
                <a:lnTo>
                  <a:pt x="287" y="206"/>
                </a:lnTo>
                <a:lnTo>
                  <a:pt x="287" y="204"/>
                </a:lnTo>
                <a:lnTo>
                  <a:pt x="289" y="202"/>
                </a:lnTo>
                <a:lnTo>
                  <a:pt x="290" y="200"/>
                </a:lnTo>
                <a:lnTo>
                  <a:pt x="291" y="199"/>
                </a:lnTo>
                <a:lnTo>
                  <a:pt x="296" y="195"/>
                </a:lnTo>
                <a:lnTo>
                  <a:pt x="300" y="194"/>
                </a:lnTo>
                <a:lnTo>
                  <a:pt x="384" y="194"/>
                </a:lnTo>
                <a:lnTo>
                  <a:pt x="388" y="195"/>
                </a:lnTo>
                <a:lnTo>
                  <a:pt x="393" y="199"/>
                </a:lnTo>
                <a:lnTo>
                  <a:pt x="395" y="202"/>
                </a:lnTo>
                <a:lnTo>
                  <a:pt x="397" y="206"/>
                </a:lnTo>
                <a:lnTo>
                  <a:pt x="390" y="38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endParaRPr lang="ru-RU" sz="1200"/>
          </a:p>
        </p:txBody>
      </p:sp>
      <p:sp>
        <p:nvSpPr>
          <p:cNvPr id="11" name="Freeform 2"/>
          <p:cNvSpPr>
            <a:spLocks noChangeArrowheads="1"/>
          </p:cNvSpPr>
          <p:nvPr/>
        </p:nvSpPr>
        <p:spPr bwMode="auto">
          <a:xfrm>
            <a:off x="848536" y="4708107"/>
            <a:ext cx="233135" cy="378842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BEF9AF-D58F-4EAA-9359-05CF555A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065" y="4007194"/>
            <a:ext cx="4086415" cy="21595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1AC3FD-EFC8-42BF-9415-6E9627794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87"/>
          <a:stretch/>
        </p:blipFill>
        <p:spPr>
          <a:xfrm>
            <a:off x="7271959" y="1497165"/>
            <a:ext cx="3966130" cy="23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49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82255" y="3879273"/>
            <a:ext cx="5497513" cy="1780086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Plataforma de seguimiento de compromisos presidenciales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37E04A4-96A1-4F43-966A-5261002D0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69" t="17126" r="23969" b="25824"/>
          <a:stretch/>
        </p:blipFill>
        <p:spPr>
          <a:xfrm>
            <a:off x="938910" y="3011385"/>
            <a:ext cx="4517152" cy="27683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72AAB95-D5FE-4C70-95F8-69805A451A7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" t="13834" r="6684" b="7029"/>
          <a:stretch/>
        </p:blipFill>
        <p:spPr bwMode="auto">
          <a:xfrm>
            <a:off x="7343395" y="1197668"/>
            <a:ext cx="3909695" cy="2681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Marcador de contenido 6">
            <a:extLst>
              <a:ext uri="{FF2B5EF4-FFF2-40B4-BE49-F238E27FC236}">
                <a16:creationId xmlns:a16="http://schemas.microsoft.com/office/drawing/2014/main" id="{EBF91C8B-8557-41E9-9553-B2FCF34511D5}"/>
              </a:ext>
            </a:extLst>
          </p:cNvPr>
          <p:cNvSpPr txBox="1">
            <a:spLocks/>
          </p:cNvSpPr>
          <p:nvPr/>
        </p:nvSpPr>
        <p:spPr>
          <a:xfrm>
            <a:off x="1164971" y="1471444"/>
            <a:ext cx="6178424" cy="1780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Metodología para evaluar el desempeño de los ministerios y gobernadores en diferentes ámbitos de gestión.</a:t>
            </a:r>
          </a:p>
        </p:txBody>
      </p:sp>
    </p:spTree>
    <p:extLst>
      <p:ext uri="{BB962C8B-B14F-4D97-AF65-F5344CB8AC3E}">
        <p14:creationId xmlns:p14="http://schemas.microsoft.com/office/powerpoint/2010/main" val="207025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776" y="1084025"/>
            <a:ext cx="5725775" cy="5054806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SEGEPLAN lideró la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elaboración del Informe General de la República 2020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.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Coordinación con más de 50 instituciones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Análisis, actualización y validación de información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Integración de informe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Además, </a:t>
            </a: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acompañó al Señor Presidente a las giras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departamentales en donde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Dio acompañamiento técnico en las giras de trabajo por los 22 departamentos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 reiteró el llamado a planificar la inversión en las prioridades de país: educación, salud, agua y saneamiento.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Seguimiento a proyectos de inversión.</a:t>
            </a:r>
          </a:p>
          <a:p>
            <a:pPr lvl="2" algn="just">
              <a:spcBef>
                <a:spcPct val="0"/>
              </a:spcBef>
            </a:pPr>
            <a:r>
              <a:rPr lang="es-MX" sz="18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Sistematización y seguimiento a compromisos presidenciales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MX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03004" y="1135370"/>
            <a:ext cx="577008" cy="527096"/>
            <a:chOff x="1789425" y="913834"/>
            <a:chExt cx="412669" cy="429598"/>
          </a:xfrm>
          <a:solidFill>
            <a:srgbClr val="00B0F0"/>
          </a:solidFill>
        </p:grpSpPr>
        <p:sp>
          <p:nvSpPr>
            <p:cNvPr id="16" name="Freeform 121"/>
            <p:cNvSpPr>
              <a:spLocks/>
            </p:cNvSpPr>
            <p:nvPr/>
          </p:nvSpPr>
          <p:spPr bwMode="auto">
            <a:xfrm>
              <a:off x="1846563" y="1218574"/>
              <a:ext cx="76185" cy="78302"/>
            </a:xfrm>
            <a:custGeom>
              <a:avLst/>
              <a:gdLst>
                <a:gd name="T0" fmla="*/ 55 w 110"/>
                <a:gd name="T1" fmla="*/ 0 h 109"/>
                <a:gd name="T2" fmla="*/ 45 w 110"/>
                <a:gd name="T3" fmla="*/ 1 h 109"/>
                <a:gd name="T4" fmla="*/ 35 w 110"/>
                <a:gd name="T5" fmla="*/ 3 h 109"/>
                <a:gd name="T6" fmla="*/ 25 w 110"/>
                <a:gd name="T7" fmla="*/ 9 h 109"/>
                <a:gd name="T8" fmla="*/ 16 w 110"/>
                <a:gd name="T9" fmla="*/ 16 h 109"/>
                <a:gd name="T10" fmla="*/ 10 w 110"/>
                <a:gd name="T11" fmla="*/ 24 h 109"/>
                <a:gd name="T12" fmla="*/ 5 w 110"/>
                <a:gd name="T13" fmla="*/ 33 h 109"/>
                <a:gd name="T14" fmla="*/ 1 w 110"/>
                <a:gd name="T15" fmla="*/ 43 h 109"/>
                <a:gd name="T16" fmla="*/ 0 w 110"/>
                <a:gd name="T17" fmla="*/ 55 h 109"/>
                <a:gd name="T18" fmla="*/ 1 w 110"/>
                <a:gd name="T19" fmla="*/ 66 h 109"/>
                <a:gd name="T20" fmla="*/ 5 w 110"/>
                <a:gd name="T21" fmla="*/ 75 h 109"/>
                <a:gd name="T22" fmla="*/ 10 w 110"/>
                <a:gd name="T23" fmla="*/ 85 h 109"/>
                <a:gd name="T24" fmla="*/ 16 w 110"/>
                <a:gd name="T25" fmla="*/ 93 h 109"/>
                <a:gd name="T26" fmla="*/ 25 w 110"/>
                <a:gd name="T27" fmla="*/ 100 h 109"/>
                <a:gd name="T28" fmla="*/ 35 w 110"/>
                <a:gd name="T29" fmla="*/ 106 h 109"/>
                <a:gd name="T30" fmla="*/ 45 w 110"/>
                <a:gd name="T31" fmla="*/ 108 h 109"/>
                <a:gd name="T32" fmla="*/ 55 w 110"/>
                <a:gd name="T33" fmla="*/ 109 h 109"/>
                <a:gd name="T34" fmla="*/ 66 w 110"/>
                <a:gd name="T35" fmla="*/ 108 h 109"/>
                <a:gd name="T36" fmla="*/ 76 w 110"/>
                <a:gd name="T37" fmla="*/ 106 h 109"/>
                <a:gd name="T38" fmla="*/ 86 w 110"/>
                <a:gd name="T39" fmla="*/ 100 h 109"/>
                <a:gd name="T40" fmla="*/ 94 w 110"/>
                <a:gd name="T41" fmla="*/ 93 h 109"/>
                <a:gd name="T42" fmla="*/ 101 w 110"/>
                <a:gd name="T43" fmla="*/ 85 h 109"/>
                <a:gd name="T44" fmla="*/ 106 w 110"/>
                <a:gd name="T45" fmla="*/ 75 h 109"/>
                <a:gd name="T46" fmla="*/ 109 w 110"/>
                <a:gd name="T47" fmla="*/ 66 h 109"/>
                <a:gd name="T48" fmla="*/ 110 w 110"/>
                <a:gd name="T49" fmla="*/ 55 h 109"/>
                <a:gd name="T50" fmla="*/ 109 w 110"/>
                <a:gd name="T51" fmla="*/ 43 h 109"/>
                <a:gd name="T52" fmla="*/ 106 w 110"/>
                <a:gd name="T53" fmla="*/ 33 h 109"/>
                <a:gd name="T54" fmla="*/ 101 w 110"/>
                <a:gd name="T55" fmla="*/ 24 h 109"/>
                <a:gd name="T56" fmla="*/ 94 w 110"/>
                <a:gd name="T57" fmla="*/ 16 h 109"/>
                <a:gd name="T58" fmla="*/ 86 w 110"/>
                <a:gd name="T59" fmla="*/ 9 h 109"/>
                <a:gd name="T60" fmla="*/ 76 w 110"/>
                <a:gd name="T61" fmla="*/ 3 h 109"/>
                <a:gd name="T62" fmla="*/ 66 w 110"/>
                <a:gd name="T63" fmla="*/ 1 h 109"/>
                <a:gd name="T64" fmla="*/ 55 w 110"/>
                <a:gd name="T6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09">
                  <a:moveTo>
                    <a:pt x="55" y="0"/>
                  </a:moveTo>
                  <a:lnTo>
                    <a:pt x="45" y="1"/>
                  </a:lnTo>
                  <a:lnTo>
                    <a:pt x="35" y="3"/>
                  </a:lnTo>
                  <a:lnTo>
                    <a:pt x="25" y="9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43"/>
                  </a:lnTo>
                  <a:lnTo>
                    <a:pt x="0" y="55"/>
                  </a:lnTo>
                  <a:lnTo>
                    <a:pt x="1" y="66"/>
                  </a:lnTo>
                  <a:lnTo>
                    <a:pt x="5" y="75"/>
                  </a:lnTo>
                  <a:lnTo>
                    <a:pt x="10" y="85"/>
                  </a:lnTo>
                  <a:lnTo>
                    <a:pt x="16" y="93"/>
                  </a:lnTo>
                  <a:lnTo>
                    <a:pt x="25" y="100"/>
                  </a:lnTo>
                  <a:lnTo>
                    <a:pt x="35" y="106"/>
                  </a:lnTo>
                  <a:lnTo>
                    <a:pt x="45" y="108"/>
                  </a:lnTo>
                  <a:lnTo>
                    <a:pt x="55" y="109"/>
                  </a:lnTo>
                  <a:lnTo>
                    <a:pt x="66" y="108"/>
                  </a:lnTo>
                  <a:lnTo>
                    <a:pt x="76" y="106"/>
                  </a:lnTo>
                  <a:lnTo>
                    <a:pt x="86" y="100"/>
                  </a:lnTo>
                  <a:lnTo>
                    <a:pt x="94" y="93"/>
                  </a:lnTo>
                  <a:lnTo>
                    <a:pt x="101" y="85"/>
                  </a:lnTo>
                  <a:lnTo>
                    <a:pt x="106" y="75"/>
                  </a:lnTo>
                  <a:lnTo>
                    <a:pt x="109" y="66"/>
                  </a:lnTo>
                  <a:lnTo>
                    <a:pt x="110" y="55"/>
                  </a:lnTo>
                  <a:lnTo>
                    <a:pt x="109" y="43"/>
                  </a:lnTo>
                  <a:lnTo>
                    <a:pt x="106" y="33"/>
                  </a:lnTo>
                  <a:lnTo>
                    <a:pt x="101" y="24"/>
                  </a:lnTo>
                  <a:lnTo>
                    <a:pt x="94" y="16"/>
                  </a:lnTo>
                  <a:lnTo>
                    <a:pt x="86" y="9"/>
                  </a:lnTo>
                  <a:lnTo>
                    <a:pt x="76" y="3"/>
                  </a:lnTo>
                  <a:lnTo>
                    <a:pt x="66" y="1"/>
                  </a:lnTo>
                  <a:lnTo>
                    <a:pt x="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17" name="Freeform 122"/>
            <p:cNvSpPr>
              <a:spLocks/>
            </p:cNvSpPr>
            <p:nvPr/>
          </p:nvSpPr>
          <p:spPr bwMode="auto">
            <a:xfrm>
              <a:off x="1789425" y="1093714"/>
              <a:ext cx="86767" cy="86767"/>
            </a:xfrm>
            <a:custGeom>
              <a:avLst/>
              <a:gdLst>
                <a:gd name="T0" fmla="*/ 122 w 122"/>
                <a:gd name="T1" fmla="*/ 55 h 122"/>
                <a:gd name="T2" fmla="*/ 120 w 122"/>
                <a:gd name="T3" fmla="*/ 43 h 122"/>
                <a:gd name="T4" fmla="*/ 115 w 122"/>
                <a:gd name="T5" fmla="*/ 32 h 122"/>
                <a:gd name="T6" fmla="*/ 108 w 122"/>
                <a:gd name="T7" fmla="*/ 22 h 122"/>
                <a:gd name="T8" fmla="*/ 100 w 122"/>
                <a:gd name="T9" fmla="*/ 14 h 122"/>
                <a:gd name="T10" fmla="*/ 90 w 122"/>
                <a:gd name="T11" fmla="*/ 7 h 122"/>
                <a:gd name="T12" fmla="*/ 79 w 122"/>
                <a:gd name="T13" fmla="*/ 3 h 122"/>
                <a:gd name="T14" fmla="*/ 67 w 122"/>
                <a:gd name="T15" fmla="*/ 1 h 122"/>
                <a:gd name="T16" fmla="*/ 56 w 122"/>
                <a:gd name="T17" fmla="*/ 1 h 122"/>
                <a:gd name="T18" fmla="*/ 44 w 122"/>
                <a:gd name="T19" fmla="*/ 3 h 122"/>
                <a:gd name="T20" fmla="*/ 33 w 122"/>
                <a:gd name="T21" fmla="*/ 7 h 122"/>
                <a:gd name="T22" fmla="*/ 23 w 122"/>
                <a:gd name="T23" fmla="*/ 14 h 122"/>
                <a:gd name="T24" fmla="*/ 14 w 122"/>
                <a:gd name="T25" fmla="*/ 22 h 122"/>
                <a:gd name="T26" fmla="*/ 8 w 122"/>
                <a:gd name="T27" fmla="*/ 32 h 122"/>
                <a:gd name="T28" fmla="*/ 3 w 122"/>
                <a:gd name="T29" fmla="*/ 43 h 122"/>
                <a:gd name="T30" fmla="*/ 0 w 122"/>
                <a:gd name="T31" fmla="*/ 55 h 122"/>
                <a:gd name="T32" fmla="*/ 0 w 122"/>
                <a:gd name="T33" fmla="*/ 67 h 122"/>
                <a:gd name="T34" fmla="*/ 3 w 122"/>
                <a:gd name="T35" fmla="*/ 79 h 122"/>
                <a:gd name="T36" fmla="*/ 8 w 122"/>
                <a:gd name="T37" fmla="*/ 89 h 122"/>
                <a:gd name="T38" fmla="*/ 14 w 122"/>
                <a:gd name="T39" fmla="*/ 99 h 122"/>
                <a:gd name="T40" fmla="*/ 23 w 122"/>
                <a:gd name="T41" fmla="*/ 108 h 122"/>
                <a:gd name="T42" fmla="*/ 33 w 122"/>
                <a:gd name="T43" fmla="*/ 115 h 122"/>
                <a:gd name="T44" fmla="*/ 44 w 122"/>
                <a:gd name="T45" fmla="*/ 120 h 122"/>
                <a:gd name="T46" fmla="*/ 56 w 122"/>
                <a:gd name="T47" fmla="*/ 122 h 122"/>
                <a:gd name="T48" fmla="*/ 67 w 122"/>
                <a:gd name="T49" fmla="*/ 122 h 122"/>
                <a:gd name="T50" fmla="*/ 79 w 122"/>
                <a:gd name="T51" fmla="*/ 120 h 122"/>
                <a:gd name="T52" fmla="*/ 90 w 122"/>
                <a:gd name="T53" fmla="*/ 115 h 122"/>
                <a:gd name="T54" fmla="*/ 100 w 122"/>
                <a:gd name="T55" fmla="*/ 108 h 122"/>
                <a:gd name="T56" fmla="*/ 108 w 122"/>
                <a:gd name="T57" fmla="*/ 99 h 122"/>
                <a:gd name="T58" fmla="*/ 115 w 122"/>
                <a:gd name="T59" fmla="*/ 89 h 122"/>
                <a:gd name="T60" fmla="*/ 120 w 122"/>
                <a:gd name="T61" fmla="*/ 79 h 122"/>
                <a:gd name="T62" fmla="*/ 122 w 122"/>
                <a:gd name="T63" fmla="*/ 6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22">
                  <a:moveTo>
                    <a:pt x="122" y="61"/>
                  </a:moveTo>
                  <a:lnTo>
                    <a:pt x="122" y="55"/>
                  </a:lnTo>
                  <a:lnTo>
                    <a:pt x="121" y="48"/>
                  </a:lnTo>
                  <a:lnTo>
                    <a:pt x="120" y="43"/>
                  </a:lnTo>
                  <a:lnTo>
                    <a:pt x="118" y="38"/>
                  </a:lnTo>
                  <a:lnTo>
                    <a:pt x="115" y="32"/>
                  </a:lnTo>
                  <a:lnTo>
                    <a:pt x="113" y="28"/>
                  </a:lnTo>
                  <a:lnTo>
                    <a:pt x="108" y="22"/>
                  </a:lnTo>
                  <a:lnTo>
                    <a:pt x="104" y="18"/>
                  </a:lnTo>
                  <a:lnTo>
                    <a:pt x="100" y="14"/>
                  </a:lnTo>
                  <a:lnTo>
                    <a:pt x="95" y="11"/>
                  </a:lnTo>
                  <a:lnTo>
                    <a:pt x="90" y="7"/>
                  </a:lnTo>
                  <a:lnTo>
                    <a:pt x="85" y="4"/>
                  </a:lnTo>
                  <a:lnTo>
                    <a:pt x="79" y="3"/>
                  </a:lnTo>
                  <a:lnTo>
                    <a:pt x="74" y="1"/>
                  </a:lnTo>
                  <a:lnTo>
                    <a:pt x="67" y="1"/>
                  </a:lnTo>
                  <a:lnTo>
                    <a:pt x="62" y="0"/>
                  </a:lnTo>
                  <a:lnTo>
                    <a:pt x="56" y="1"/>
                  </a:lnTo>
                  <a:lnTo>
                    <a:pt x="49" y="1"/>
                  </a:lnTo>
                  <a:lnTo>
                    <a:pt x="44" y="3"/>
                  </a:lnTo>
                  <a:lnTo>
                    <a:pt x="38" y="4"/>
                  </a:lnTo>
                  <a:lnTo>
                    <a:pt x="33" y="7"/>
                  </a:lnTo>
                  <a:lnTo>
                    <a:pt x="27" y="11"/>
                  </a:lnTo>
                  <a:lnTo>
                    <a:pt x="23" y="14"/>
                  </a:lnTo>
                  <a:lnTo>
                    <a:pt x="19" y="18"/>
                  </a:lnTo>
                  <a:lnTo>
                    <a:pt x="14" y="22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5" y="38"/>
                  </a:lnTo>
                  <a:lnTo>
                    <a:pt x="3" y="43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2" y="73"/>
                  </a:lnTo>
                  <a:lnTo>
                    <a:pt x="3" y="79"/>
                  </a:lnTo>
                  <a:lnTo>
                    <a:pt x="5" y="84"/>
                  </a:lnTo>
                  <a:lnTo>
                    <a:pt x="8" y="89"/>
                  </a:lnTo>
                  <a:lnTo>
                    <a:pt x="10" y="95"/>
                  </a:lnTo>
                  <a:lnTo>
                    <a:pt x="14" y="99"/>
                  </a:lnTo>
                  <a:lnTo>
                    <a:pt x="19" y="103"/>
                  </a:lnTo>
                  <a:lnTo>
                    <a:pt x="23" y="108"/>
                  </a:lnTo>
                  <a:lnTo>
                    <a:pt x="27" y="112"/>
                  </a:lnTo>
                  <a:lnTo>
                    <a:pt x="33" y="115"/>
                  </a:lnTo>
                  <a:lnTo>
                    <a:pt x="38" y="118"/>
                  </a:lnTo>
                  <a:lnTo>
                    <a:pt x="44" y="120"/>
                  </a:lnTo>
                  <a:lnTo>
                    <a:pt x="49" y="121"/>
                  </a:lnTo>
                  <a:lnTo>
                    <a:pt x="56" y="122"/>
                  </a:lnTo>
                  <a:lnTo>
                    <a:pt x="62" y="122"/>
                  </a:lnTo>
                  <a:lnTo>
                    <a:pt x="67" y="122"/>
                  </a:lnTo>
                  <a:lnTo>
                    <a:pt x="74" y="121"/>
                  </a:lnTo>
                  <a:lnTo>
                    <a:pt x="79" y="120"/>
                  </a:lnTo>
                  <a:lnTo>
                    <a:pt x="85" y="118"/>
                  </a:lnTo>
                  <a:lnTo>
                    <a:pt x="90" y="115"/>
                  </a:lnTo>
                  <a:lnTo>
                    <a:pt x="95" y="112"/>
                  </a:lnTo>
                  <a:lnTo>
                    <a:pt x="100" y="108"/>
                  </a:lnTo>
                  <a:lnTo>
                    <a:pt x="104" y="103"/>
                  </a:lnTo>
                  <a:lnTo>
                    <a:pt x="108" y="99"/>
                  </a:lnTo>
                  <a:lnTo>
                    <a:pt x="113" y="95"/>
                  </a:lnTo>
                  <a:lnTo>
                    <a:pt x="115" y="89"/>
                  </a:lnTo>
                  <a:lnTo>
                    <a:pt x="118" y="84"/>
                  </a:lnTo>
                  <a:lnTo>
                    <a:pt x="120" y="79"/>
                  </a:lnTo>
                  <a:lnTo>
                    <a:pt x="121" y="73"/>
                  </a:lnTo>
                  <a:lnTo>
                    <a:pt x="122" y="67"/>
                  </a:lnTo>
                  <a:lnTo>
                    <a:pt x="122" y="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18" name="Freeform 123"/>
            <p:cNvSpPr>
              <a:spLocks/>
            </p:cNvSpPr>
            <p:nvPr/>
          </p:nvSpPr>
          <p:spPr bwMode="auto">
            <a:xfrm>
              <a:off x="2104746" y="996367"/>
              <a:ext cx="42325" cy="42325"/>
            </a:xfrm>
            <a:custGeom>
              <a:avLst/>
              <a:gdLst>
                <a:gd name="T0" fmla="*/ 31 w 61"/>
                <a:gd name="T1" fmla="*/ 60 h 60"/>
                <a:gd name="T2" fmla="*/ 36 w 61"/>
                <a:gd name="T3" fmla="*/ 59 h 60"/>
                <a:gd name="T4" fmla="*/ 43 w 61"/>
                <a:gd name="T5" fmla="*/ 58 h 60"/>
                <a:gd name="T6" fmla="*/ 47 w 61"/>
                <a:gd name="T7" fmla="*/ 55 h 60"/>
                <a:gd name="T8" fmla="*/ 52 w 61"/>
                <a:gd name="T9" fmla="*/ 51 h 60"/>
                <a:gd name="T10" fmla="*/ 55 w 61"/>
                <a:gd name="T11" fmla="*/ 46 h 60"/>
                <a:gd name="T12" fmla="*/ 59 w 61"/>
                <a:gd name="T13" fmla="*/ 42 h 60"/>
                <a:gd name="T14" fmla="*/ 60 w 61"/>
                <a:gd name="T15" fmla="*/ 35 h 60"/>
                <a:gd name="T16" fmla="*/ 61 w 61"/>
                <a:gd name="T17" fmla="*/ 30 h 60"/>
                <a:gd name="T18" fmla="*/ 60 w 61"/>
                <a:gd name="T19" fmla="*/ 23 h 60"/>
                <a:gd name="T20" fmla="*/ 59 w 61"/>
                <a:gd name="T21" fmla="*/ 18 h 60"/>
                <a:gd name="T22" fmla="*/ 55 w 61"/>
                <a:gd name="T23" fmla="*/ 12 h 60"/>
                <a:gd name="T24" fmla="*/ 52 w 61"/>
                <a:gd name="T25" fmla="*/ 8 h 60"/>
                <a:gd name="T26" fmla="*/ 47 w 61"/>
                <a:gd name="T27" fmla="*/ 4 h 60"/>
                <a:gd name="T28" fmla="*/ 43 w 61"/>
                <a:gd name="T29" fmla="*/ 2 h 60"/>
                <a:gd name="T30" fmla="*/ 36 w 61"/>
                <a:gd name="T31" fmla="*/ 0 h 60"/>
                <a:gd name="T32" fmla="*/ 31 w 61"/>
                <a:gd name="T33" fmla="*/ 0 h 60"/>
                <a:gd name="T34" fmla="*/ 24 w 61"/>
                <a:gd name="T35" fmla="*/ 0 h 60"/>
                <a:gd name="T36" fmla="*/ 19 w 61"/>
                <a:gd name="T37" fmla="*/ 2 h 60"/>
                <a:gd name="T38" fmla="*/ 13 w 61"/>
                <a:gd name="T39" fmla="*/ 4 h 60"/>
                <a:gd name="T40" fmla="*/ 9 w 61"/>
                <a:gd name="T41" fmla="*/ 8 h 60"/>
                <a:gd name="T42" fmla="*/ 5 w 61"/>
                <a:gd name="T43" fmla="*/ 12 h 60"/>
                <a:gd name="T44" fmla="*/ 3 w 61"/>
                <a:gd name="T45" fmla="*/ 18 h 60"/>
                <a:gd name="T46" fmla="*/ 0 w 61"/>
                <a:gd name="T47" fmla="*/ 23 h 60"/>
                <a:gd name="T48" fmla="*/ 0 w 61"/>
                <a:gd name="T49" fmla="*/ 30 h 60"/>
                <a:gd name="T50" fmla="*/ 0 w 61"/>
                <a:gd name="T51" fmla="*/ 35 h 60"/>
                <a:gd name="T52" fmla="*/ 3 w 61"/>
                <a:gd name="T53" fmla="*/ 42 h 60"/>
                <a:gd name="T54" fmla="*/ 5 w 61"/>
                <a:gd name="T55" fmla="*/ 46 h 60"/>
                <a:gd name="T56" fmla="*/ 9 w 61"/>
                <a:gd name="T57" fmla="*/ 51 h 60"/>
                <a:gd name="T58" fmla="*/ 13 w 61"/>
                <a:gd name="T59" fmla="*/ 55 h 60"/>
                <a:gd name="T60" fmla="*/ 19 w 61"/>
                <a:gd name="T61" fmla="*/ 58 h 60"/>
                <a:gd name="T62" fmla="*/ 24 w 61"/>
                <a:gd name="T63" fmla="*/ 59 h 60"/>
                <a:gd name="T64" fmla="*/ 31 w 61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" h="60">
                  <a:moveTo>
                    <a:pt x="31" y="60"/>
                  </a:moveTo>
                  <a:lnTo>
                    <a:pt x="36" y="59"/>
                  </a:lnTo>
                  <a:lnTo>
                    <a:pt x="43" y="58"/>
                  </a:lnTo>
                  <a:lnTo>
                    <a:pt x="47" y="55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9" y="42"/>
                  </a:lnTo>
                  <a:lnTo>
                    <a:pt x="60" y="35"/>
                  </a:lnTo>
                  <a:lnTo>
                    <a:pt x="61" y="30"/>
                  </a:lnTo>
                  <a:lnTo>
                    <a:pt x="60" y="23"/>
                  </a:lnTo>
                  <a:lnTo>
                    <a:pt x="59" y="18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2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1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19" name="Freeform 124"/>
            <p:cNvSpPr>
              <a:spLocks/>
            </p:cNvSpPr>
            <p:nvPr/>
          </p:nvSpPr>
          <p:spPr bwMode="auto">
            <a:xfrm>
              <a:off x="1838098" y="970972"/>
              <a:ext cx="93115" cy="93115"/>
            </a:xfrm>
            <a:custGeom>
              <a:avLst/>
              <a:gdLst>
                <a:gd name="T0" fmla="*/ 61 w 134"/>
                <a:gd name="T1" fmla="*/ 0 h 134"/>
                <a:gd name="T2" fmla="*/ 48 w 134"/>
                <a:gd name="T3" fmla="*/ 2 h 134"/>
                <a:gd name="T4" fmla="*/ 36 w 134"/>
                <a:gd name="T5" fmla="*/ 7 h 134"/>
                <a:gd name="T6" fmla="*/ 25 w 134"/>
                <a:gd name="T7" fmla="*/ 15 h 134"/>
                <a:gd name="T8" fmla="*/ 16 w 134"/>
                <a:gd name="T9" fmla="*/ 25 h 134"/>
                <a:gd name="T10" fmla="*/ 8 w 134"/>
                <a:gd name="T11" fmla="*/ 35 h 134"/>
                <a:gd name="T12" fmla="*/ 4 w 134"/>
                <a:gd name="T13" fmla="*/ 47 h 134"/>
                <a:gd name="T14" fmla="*/ 0 w 134"/>
                <a:gd name="T15" fmla="*/ 59 h 134"/>
                <a:gd name="T16" fmla="*/ 0 w 134"/>
                <a:gd name="T17" fmla="*/ 73 h 134"/>
                <a:gd name="T18" fmla="*/ 4 w 134"/>
                <a:gd name="T19" fmla="*/ 86 h 134"/>
                <a:gd name="T20" fmla="*/ 8 w 134"/>
                <a:gd name="T21" fmla="*/ 98 h 134"/>
                <a:gd name="T22" fmla="*/ 16 w 134"/>
                <a:gd name="T23" fmla="*/ 109 h 134"/>
                <a:gd name="T24" fmla="*/ 25 w 134"/>
                <a:gd name="T25" fmla="*/ 119 h 134"/>
                <a:gd name="T26" fmla="*/ 36 w 134"/>
                <a:gd name="T27" fmla="*/ 126 h 134"/>
                <a:gd name="T28" fmla="*/ 48 w 134"/>
                <a:gd name="T29" fmla="*/ 130 h 134"/>
                <a:gd name="T30" fmla="*/ 61 w 134"/>
                <a:gd name="T31" fmla="*/ 134 h 134"/>
                <a:gd name="T32" fmla="*/ 74 w 134"/>
                <a:gd name="T33" fmla="*/ 134 h 134"/>
                <a:gd name="T34" fmla="*/ 87 w 134"/>
                <a:gd name="T35" fmla="*/ 130 h 134"/>
                <a:gd name="T36" fmla="*/ 99 w 134"/>
                <a:gd name="T37" fmla="*/ 126 h 134"/>
                <a:gd name="T38" fmla="*/ 109 w 134"/>
                <a:gd name="T39" fmla="*/ 119 h 134"/>
                <a:gd name="T40" fmla="*/ 119 w 134"/>
                <a:gd name="T41" fmla="*/ 109 h 134"/>
                <a:gd name="T42" fmla="*/ 127 w 134"/>
                <a:gd name="T43" fmla="*/ 98 h 134"/>
                <a:gd name="T44" fmla="*/ 132 w 134"/>
                <a:gd name="T45" fmla="*/ 86 h 134"/>
                <a:gd name="T46" fmla="*/ 134 w 134"/>
                <a:gd name="T47" fmla="*/ 73 h 134"/>
                <a:gd name="T48" fmla="*/ 134 w 134"/>
                <a:gd name="T49" fmla="*/ 59 h 134"/>
                <a:gd name="T50" fmla="*/ 132 w 134"/>
                <a:gd name="T51" fmla="*/ 47 h 134"/>
                <a:gd name="T52" fmla="*/ 127 w 134"/>
                <a:gd name="T53" fmla="*/ 35 h 134"/>
                <a:gd name="T54" fmla="*/ 119 w 134"/>
                <a:gd name="T55" fmla="*/ 25 h 134"/>
                <a:gd name="T56" fmla="*/ 109 w 134"/>
                <a:gd name="T57" fmla="*/ 15 h 134"/>
                <a:gd name="T58" fmla="*/ 99 w 134"/>
                <a:gd name="T59" fmla="*/ 7 h 134"/>
                <a:gd name="T60" fmla="*/ 87 w 134"/>
                <a:gd name="T61" fmla="*/ 2 h 134"/>
                <a:gd name="T62" fmla="*/ 74 w 134"/>
                <a:gd name="T6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134">
                  <a:moveTo>
                    <a:pt x="67" y="0"/>
                  </a:moveTo>
                  <a:lnTo>
                    <a:pt x="61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1" y="4"/>
                  </a:lnTo>
                  <a:lnTo>
                    <a:pt x="36" y="7"/>
                  </a:lnTo>
                  <a:lnTo>
                    <a:pt x="31" y="11"/>
                  </a:lnTo>
                  <a:lnTo>
                    <a:pt x="25" y="15"/>
                  </a:lnTo>
                  <a:lnTo>
                    <a:pt x="20" y="19"/>
                  </a:lnTo>
                  <a:lnTo>
                    <a:pt x="16" y="25"/>
                  </a:lnTo>
                  <a:lnTo>
                    <a:pt x="11" y="29"/>
                  </a:lnTo>
                  <a:lnTo>
                    <a:pt x="8" y="35"/>
                  </a:lnTo>
                  <a:lnTo>
                    <a:pt x="6" y="41"/>
                  </a:lnTo>
                  <a:lnTo>
                    <a:pt x="4" y="47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1" y="80"/>
                  </a:lnTo>
                  <a:lnTo>
                    <a:pt x="4" y="86"/>
                  </a:lnTo>
                  <a:lnTo>
                    <a:pt x="6" y="93"/>
                  </a:lnTo>
                  <a:lnTo>
                    <a:pt x="8" y="98"/>
                  </a:lnTo>
                  <a:lnTo>
                    <a:pt x="11" y="103"/>
                  </a:lnTo>
                  <a:lnTo>
                    <a:pt x="16" y="109"/>
                  </a:lnTo>
                  <a:lnTo>
                    <a:pt x="20" y="114"/>
                  </a:lnTo>
                  <a:lnTo>
                    <a:pt x="25" y="119"/>
                  </a:lnTo>
                  <a:lnTo>
                    <a:pt x="31" y="123"/>
                  </a:lnTo>
                  <a:lnTo>
                    <a:pt x="36" y="126"/>
                  </a:lnTo>
                  <a:lnTo>
                    <a:pt x="41" y="128"/>
                  </a:lnTo>
                  <a:lnTo>
                    <a:pt x="48" y="130"/>
                  </a:lnTo>
                  <a:lnTo>
                    <a:pt x="54" y="133"/>
                  </a:lnTo>
                  <a:lnTo>
                    <a:pt x="61" y="134"/>
                  </a:lnTo>
                  <a:lnTo>
                    <a:pt x="67" y="134"/>
                  </a:lnTo>
                  <a:lnTo>
                    <a:pt x="74" y="134"/>
                  </a:lnTo>
                  <a:lnTo>
                    <a:pt x="81" y="133"/>
                  </a:lnTo>
                  <a:lnTo>
                    <a:pt x="87" y="130"/>
                  </a:lnTo>
                  <a:lnTo>
                    <a:pt x="93" y="128"/>
                  </a:lnTo>
                  <a:lnTo>
                    <a:pt x="99" y="126"/>
                  </a:lnTo>
                  <a:lnTo>
                    <a:pt x="104" y="123"/>
                  </a:lnTo>
                  <a:lnTo>
                    <a:pt x="109" y="119"/>
                  </a:lnTo>
                  <a:lnTo>
                    <a:pt x="115" y="114"/>
                  </a:lnTo>
                  <a:lnTo>
                    <a:pt x="119" y="109"/>
                  </a:lnTo>
                  <a:lnTo>
                    <a:pt x="124" y="103"/>
                  </a:lnTo>
                  <a:lnTo>
                    <a:pt x="127" y="98"/>
                  </a:lnTo>
                  <a:lnTo>
                    <a:pt x="130" y="93"/>
                  </a:lnTo>
                  <a:lnTo>
                    <a:pt x="132" y="86"/>
                  </a:lnTo>
                  <a:lnTo>
                    <a:pt x="133" y="80"/>
                  </a:lnTo>
                  <a:lnTo>
                    <a:pt x="134" y="73"/>
                  </a:lnTo>
                  <a:lnTo>
                    <a:pt x="134" y="67"/>
                  </a:lnTo>
                  <a:lnTo>
                    <a:pt x="134" y="59"/>
                  </a:lnTo>
                  <a:lnTo>
                    <a:pt x="133" y="53"/>
                  </a:lnTo>
                  <a:lnTo>
                    <a:pt x="132" y="47"/>
                  </a:lnTo>
                  <a:lnTo>
                    <a:pt x="130" y="41"/>
                  </a:lnTo>
                  <a:lnTo>
                    <a:pt x="127" y="35"/>
                  </a:lnTo>
                  <a:lnTo>
                    <a:pt x="124" y="29"/>
                  </a:lnTo>
                  <a:lnTo>
                    <a:pt x="119" y="25"/>
                  </a:lnTo>
                  <a:lnTo>
                    <a:pt x="115" y="19"/>
                  </a:lnTo>
                  <a:lnTo>
                    <a:pt x="109" y="15"/>
                  </a:lnTo>
                  <a:lnTo>
                    <a:pt x="104" y="11"/>
                  </a:lnTo>
                  <a:lnTo>
                    <a:pt x="99" y="7"/>
                  </a:lnTo>
                  <a:lnTo>
                    <a:pt x="93" y="4"/>
                  </a:lnTo>
                  <a:lnTo>
                    <a:pt x="87" y="2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20" name="Freeform 125"/>
            <p:cNvSpPr>
              <a:spLocks/>
            </p:cNvSpPr>
            <p:nvPr/>
          </p:nvSpPr>
          <p:spPr bwMode="auto">
            <a:xfrm>
              <a:off x="2151304" y="1112761"/>
              <a:ext cx="50790" cy="50790"/>
            </a:xfrm>
            <a:custGeom>
              <a:avLst/>
              <a:gdLst>
                <a:gd name="T0" fmla="*/ 62 w 73"/>
                <a:gd name="T1" fmla="*/ 10 h 72"/>
                <a:gd name="T2" fmla="*/ 57 w 73"/>
                <a:gd name="T3" fmla="*/ 5 h 72"/>
                <a:gd name="T4" fmla="*/ 51 w 73"/>
                <a:gd name="T5" fmla="*/ 2 h 72"/>
                <a:gd name="T6" fmla="*/ 44 w 73"/>
                <a:gd name="T7" fmla="*/ 0 h 72"/>
                <a:gd name="T8" fmla="*/ 36 w 73"/>
                <a:gd name="T9" fmla="*/ 0 h 72"/>
                <a:gd name="T10" fmla="*/ 30 w 73"/>
                <a:gd name="T11" fmla="*/ 0 h 72"/>
                <a:gd name="T12" fmla="*/ 22 w 73"/>
                <a:gd name="T13" fmla="*/ 2 h 72"/>
                <a:gd name="T14" fmla="*/ 17 w 73"/>
                <a:gd name="T15" fmla="*/ 5 h 72"/>
                <a:gd name="T16" fmla="*/ 11 w 73"/>
                <a:gd name="T17" fmla="*/ 10 h 72"/>
                <a:gd name="T18" fmla="*/ 6 w 73"/>
                <a:gd name="T19" fmla="*/ 16 h 72"/>
                <a:gd name="T20" fmla="*/ 3 w 73"/>
                <a:gd name="T21" fmla="*/ 22 h 72"/>
                <a:gd name="T22" fmla="*/ 0 w 73"/>
                <a:gd name="T23" fmla="*/ 29 h 72"/>
                <a:gd name="T24" fmla="*/ 0 w 73"/>
                <a:gd name="T25" fmla="*/ 36 h 72"/>
                <a:gd name="T26" fmla="*/ 0 w 73"/>
                <a:gd name="T27" fmla="*/ 43 h 72"/>
                <a:gd name="T28" fmla="*/ 3 w 73"/>
                <a:gd name="T29" fmla="*/ 50 h 72"/>
                <a:gd name="T30" fmla="*/ 6 w 73"/>
                <a:gd name="T31" fmla="*/ 56 h 72"/>
                <a:gd name="T32" fmla="*/ 11 w 73"/>
                <a:gd name="T33" fmla="*/ 62 h 72"/>
                <a:gd name="T34" fmla="*/ 17 w 73"/>
                <a:gd name="T35" fmla="*/ 67 h 72"/>
                <a:gd name="T36" fmla="*/ 22 w 73"/>
                <a:gd name="T37" fmla="*/ 70 h 72"/>
                <a:gd name="T38" fmla="*/ 30 w 73"/>
                <a:gd name="T39" fmla="*/ 72 h 72"/>
                <a:gd name="T40" fmla="*/ 36 w 73"/>
                <a:gd name="T41" fmla="*/ 72 h 72"/>
                <a:gd name="T42" fmla="*/ 44 w 73"/>
                <a:gd name="T43" fmla="*/ 72 h 72"/>
                <a:gd name="T44" fmla="*/ 51 w 73"/>
                <a:gd name="T45" fmla="*/ 70 h 72"/>
                <a:gd name="T46" fmla="*/ 57 w 73"/>
                <a:gd name="T47" fmla="*/ 67 h 72"/>
                <a:gd name="T48" fmla="*/ 62 w 73"/>
                <a:gd name="T49" fmla="*/ 62 h 72"/>
                <a:gd name="T50" fmla="*/ 67 w 73"/>
                <a:gd name="T51" fmla="*/ 56 h 72"/>
                <a:gd name="T52" fmla="*/ 71 w 73"/>
                <a:gd name="T53" fmla="*/ 50 h 72"/>
                <a:gd name="T54" fmla="*/ 73 w 73"/>
                <a:gd name="T55" fmla="*/ 43 h 72"/>
                <a:gd name="T56" fmla="*/ 73 w 73"/>
                <a:gd name="T57" fmla="*/ 36 h 72"/>
                <a:gd name="T58" fmla="*/ 73 w 73"/>
                <a:gd name="T59" fmla="*/ 29 h 72"/>
                <a:gd name="T60" fmla="*/ 71 w 73"/>
                <a:gd name="T61" fmla="*/ 22 h 72"/>
                <a:gd name="T62" fmla="*/ 67 w 73"/>
                <a:gd name="T63" fmla="*/ 16 h 72"/>
                <a:gd name="T64" fmla="*/ 62 w 73"/>
                <a:gd name="T65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72">
                  <a:moveTo>
                    <a:pt x="62" y="10"/>
                  </a:moveTo>
                  <a:lnTo>
                    <a:pt x="57" y="5"/>
                  </a:lnTo>
                  <a:lnTo>
                    <a:pt x="51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7" y="5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3" y="50"/>
                  </a:lnTo>
                  <a:lnTo>
                    <a:pt x="6" y="56"/>
                  </a:lnTo>
                  <a:lnTo>
                    <a:pt x="11" y="62"/>
                  </a:lnTo>
                  <a:lnTo>
                    <a:pt x="17" y="67"/>
                  </a:lnTo>
                  <a:lnTo>
                    <a:pt x="22" y="70"/>
                  </a:lnTo>
                  <a:lnTo>
                    <a:pt x="30" y="72"/>
                  </a:lnTo>
                  <a:lnTo>
                    <a:pt x="36" y="72"/>
                  </a:lnTo>
                  <a:lnTo>
                    <a:pt x="44" y="72"/>
                  </a:lnTo>
                  <a:lnTo>
                    <a:pt x="51" y="70"/>
                  </a:lnTo>
                  <a:lnTo>
                    <a:pt x="57" y="67"/>
                  </a:lnTo>
                  <a:lnTo>
                    <a:pt x="62" y="62"/>
                  </a:lnTo>
                  <a:lnTo>
                    <a:pt x="67" y="56"/>
                  </a:lnTo>
                  <a:lnTo>
                    <a:pt x="71" y="50"/>
                  </a:lnTo>
                  <a:lnTo>
                    <a:pt x="73" y="43"/>
                  </a:lnTo>
                  <a:lnTo>
                    <a:pt x="73" y="36"/>
                  </a:lnTo>
                  <a:lnTo>
                    <a:pt x="73" y="29"/>
                  </a:lnTo>
                  <a:lnTo>
                    <a:pt x="71" y="22"/>
                  </a:lnTo>
                  <a:lnTo>
                    <a:pt x="67" y="16"/>
                  </a:lnTo>
                  <a:lnTo>
                    <a:pt x="62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21" name="Freeform 126"/>
            <p:cNvSpPr>
              <a:spLocks/>
            </p:cNvSpPr>
            <p:nvPr/>
          </p:nvSpPr>
          <p:spPr bwMode="auto">
            <a:xfrm>
              <a:off x="2094165" y="1227039"/>
              <a:ext cx="61372" cy="61372"/>
            </a:xfrm>
            <a:custGeom>
              <a:avLst/>
              <a:gdLst>
                <a:gd name="T0" fmla="*/ 44 w 86"/>
                <a:gd name="T1" fmla="*/ 0 h 85"/>
                <a:gd name="T2" fmla="*/ 35 w 86"/>
                <a:gd name="T3" fmla="*/ 1 h 85"/>
                <a:gd name="T4" fmla="*/ 27 w 86"/>
                <a:gd name="T5" fmla="*/ 3 h 85"/>
                <a:gd name="T6" fmla="*/ 20 w 86"/>
                <a:gd name="T7" fmla="*/ 7 h 85"/>
                <a:gd name="T8" fmla="*/ 13 w 86"/>
                <a:gd name="T9" fmla="*/ 13 h 85"/>
                <a:gd name="T10" fmla="*/ 8 w 86"/>
                <a:gd name="T11" fmla="*/ 19 h 85"/>
                <a:gd name="T12" fmla="*/ 4 w 86"/>
                <a:gd name="T13" fmla="*/ 26 h 85"/>
                <a:gd name="T14" fmla="*/ 2 w 86"/>
                <a:gd name="T15" fmla="*/ 34 h 85"/>
                <a:gd name="T16" fmla="*/ 0 w 86"/>
                <a:gd name="T17" fmla="*/ 43 h 85"/>
                <a:gd name="T18" fmla="*/ 2 w 86"/>
                <a:gd name="T19" fmla="*/ 51 h 85"/>
                <a:gd name="T20" fmla="*/ 4 w 86"/>
                <a:gd name="T21" fmla="*/ 59 h 85"/>
                <a:gd name="T22" fmla="*/ 8 w 86"/>
                <a:gd name="T23" fmla="*/ 66 h 85"/>
                <a:gd name="T24" fmla="*/ 13 w 86"/>
                <a:gd name="T25" fmla="*/ 72 h 85"/>
                <a:gd name="T26" fmla="*/ 20 w 86"/>
                <a:gd name="T27" fmla="*/ 78 h 85"/>
                <a:gd name="T28" fmla="*/ 27 w 86"/>
                <a:gd name="T29" fmla="*/ 82 h 85"/>
                <a:gd name="T30" fmla="*/ 35 w 86"/>
                <a:gd name="T31" fmla="*/ 84 h 85"/>
                <a:gd name="T32" fmla="*/ 44 w 86"/>
                <a:gd name="T33" fmla="*/ 85 h 85"/>
                <a:gd name="T34" fmla="*/ 52 w 86"/>
                <a:gd name="T35" fmla="*/ 84 h 85"/>
                <a:gd name="T36" fmla="*/ 60 w 86"/>
                <a:gd name="T37" fmla="*/ 82 h 85"/>
                <a:gd name="T38" fmla="*/ 67 w 86"/>
                <a:gd name="T39" fmla="*/ 78 h 85"/>
                <a:gd name="T40" fmla="*/ 74 w 86"/>
                <a:gd name="T41" fmla="*/ 72 h 85"/>
                <a:gd name="T42" fmla="*/ 79 w 86"/>
                <a:gd name="T43" fmla="*/ 66 h 85"/>
                <a:gd name="T44" fmla="*/ 83 w 86"/>
                <a:gd name="T45" fmla="*/ 59 h 85"/>
                <a:gd name="T46" fmla="*/ 86 w 86"/>
                <a:gd name="T47" fmla="*/ 51 h 85"/>
                <a:gd name="T48" fmla="*/ 86 w 86"/>
                <a:gd name="T49" fmla="*/ 43 h 85"/>
                <a:gd name="T50" fmla="*/ 86 w 86"/>
                <a:gd name="T51" fmla="*/ 34 h 85"/>
                <a:gd name="T52" fmla="*/ 83 w 86"/>
                <a:gd name="T53" fmla="*/ 26 h 85"/>
                <a:gd name="T54" fmla="*/ 79 w 86"/>
                <a:gd name="T55" fmla="*/ 19 h 85"/>
                <a:gd name="T56" fmla="*/ 74 w 86"/>
                <a:gd name="T57" fmla="*/ 13 h 85"/>
                <a:gd name="T58" fmla="*/ 67 w 86"/>
                <a:gd name="T59" fmla="*/ 7 h 85"/>
                <a:gd name="T60" fmla="*/ 60 w 86"/>
                <a:gd name="T61" fmla="*/ 3 h 85"/>
                <a:gd name="T62" fmla="*/ 52 w 86"/>
                <a:gd name="T63" fmla="*/ 1 h 85"/>
                <a:gd name="T64" fmla="*/ 44 w 86"/>
                <a:gd name="T6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" h="85">
                  <a:moveTo>
                    <a:pt x="44" y="0"/>
                  </a:moveTo>
                  <a:lnTo>
                    <a:pt x="35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0" y="43"/>
                  </a:lnTo>
                  <a:lnTo>
                    <a:pt x="2" y="51"/>
                  </a:lnTo>
                  <a:lnTo>
                    <a:pt x="4" y="59"/>
                  </a:lnTo>
                  <a:lnTo>
                    <a:pt x="8" y="66"/>
                  </a:lnTo>
                  <a:lnTo>
                    <a:pt x="13" y="72"/>
                  </a:lnTo>
                  <a:lnTo>
                    <a:pt x="20" y="78"/>
                  </a:lnTo>
                  <a:lnTo>
                    <a:pt x="27" y="82"/>
                  </a:lnTo>
                  <a:lnTo>
                    <a:pt x="35" y="84"/>
                  </a:lnTo>
                  <a:lnTo>
                    <a:pt x="44" y="85"/>
                  </a:lnTo>
                  <a:lnTo>
                    <a:pt x="52" y="84"/>
                  </a:lnTo>
                  <a:lnTo>
                    <a:pt x="60" y="82"/>
                  </a:lnTo>
                  <a:lnTo>
                    <a:pt x="67" y="78"/>
                  </a:lnTo>
                  <a:lnTo>
                    <a:pt x="74" y="72"/>
                  </a:lnTo>
                  <a:lnTo>
                    <a:pt x="79" y="66"/>
                  </a:lnTo>
                  <a:lnTo>
                    <a:pt x="83" y="59"/>
                  </a:lnTo>
                  <a:lnTo>
                    <a:pt x="86" y="51"/>
                  </a:lnTo>
                  <a:lnTo>
                    <a:pt x="86" y="43"/>
                  </a:lnTo>
                  <a:lnTo>
                    <a:pt x="86" y="34"/>
                  </a:lnTo>
                  <a:lnTo>
                    <a:pt x="83" y="26"/>
                  </a:lnTo>
                  <a:lnTo>
                    <a:pt x="79" y="19"/>
                  </a:lnTo>
                  <a:lnTo>
                    <a:pt x="74" y="13"/>
                  </a:lnTo>
                  <a:lnTo>
                    <a:pt x="67" y="7"/>
                  </a:lnTo>
                  <a:lnTo>
                    <a:pt x="60" y="3"/>
                  </a:lnTo>
                  <a:lnTo>
                    <a:pt x="52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22" name="Freeform 127"/>
            <p:cNvSpPr>
              <a:spLocks/>
            </p:cNvSpPr>
            <p:nvPr/>
          </p:nvSpPr>
          <p:spPr bwMode="auto">
            <a:xfrm>
              <a:off x="1971423" y="1275712"/>
              <a:ext cx="67720" cy="67720"/>
            </a:xfrm>
            <a:custGeom>
              <a:avLst/>
              <a:gdLst>
                <a:gd name="T0" fmla="*/ 49 w 98"/>
                <a:gd name="T1" fmla="*/ 0 h 97"/>
                <a:gd name="T2" fmla="*/ 39 w 98"/>
                <a:gd name="T3" fmla="*/ 1 h 97"/>
                <a:gd name="T4" fmla="*/ 31 w 98"/>
                <a:gd name="T5" fmla="*/ 3 h 97"/>
                <a:gd name="T6" fmla="*/ 22 w 98"/>
                <a:gd name="T7" fmla="*/ 7 h 97"/>
                <a:gd name="T8" fmla="*/ 14 w 98"/>
                <a:gd name="T9" fmla="*/ 14 h 97"/>
                <a:gd name="T10" fmla="*/ 8 w 98"/>
                <a:gd name="T11" fmla="*/ 21 h 97"/>
                <a:gd name="T12" fmla="*/ 4 w 98"/>
                <a:gd name="T13" fmla="*/ 30 h 97"/>
                <a:gd name="T14" fmla="*/ 1 w 98"/>
                <a:gd name="T15" fmla="*/ 39 h 97"/>
                <a:gd name="T16" fmla="*/ 0 w 98"/>
                <a:gd name="T17" fmla="*/ 48 h 97"/>
                <a:gd name="T18" fmla="*/ 1 w 98"/>
                <a:gd name="T19" fmla="*/ 58 h 97"/>
                <a:gd name="T20" fmla="*/ 4 w 98"/>
                <a:gd name="T21" fmla="*/ 67 h 97"/>
                <a:gd name="T22" fmla="*/ 8 w 98"/>
                <a:gd name="T23" fmla="*/ 75 h 97"/>
                <a:gd name="T24" fmla="*/ 14 w 98"/>
                <a:gd name="T25" fmla="*/ 83 h 97"/>
                <a:gd name="T26" fmla="*/ 22 w 98"/>
                <a:gd name="T27" fmla="*/ 89 h 97"/>
                <a:gd name="T28" fmla="*/ 31 w 98"/>
                <a:gd name="T29" fmla="*/ 94 h 97"/>
                <a:gd name="T30" fmla="*/ 39 w 98"/>
                <a:gd name="T31" fmla="*/ 96 h 97"/>
                <a:gd name="T32" fmla="*/ 49 w 98"/>
                <a:gd name="T33" fmla="*/ 97 h 97"/>
                <a:gd name="T34" fmla="*/ 59 w 98"/>
                <a:gd name="T35" fmla="*/ 96 h 97"/>
                <a:gd name="T36" fmla="*/ 67 w 98"/>
                <a:gd name="T37" fmla="*/ 94 h 97"/>
                <a:gd name="T38" fmla="*/ 76 w 98"/>
                <a:gd name="T39" fmla="*/ 89 h 97"/>
                <a:gd name="T40" fmla="*/ 84 w 98"/>
                <a:gd name="T41" fmla="*/ 83 h 97"/>
                <a:gd name="T42" fmla="*/ 90 w 98"/>
                <a:gd name="T43" fmla="*/ 75 h 97"/>
                <a:gd name="T44" fmla="*/ 94 w 98"/>
                <a:gd name="T45" fmla="*/ 67 h 97"/>
                <a:gd name="T46" fmla="*/ 97 w 98"/>
                <a:gd name="T47" fmla="*/ 58 h 97"/>
                <a:gd name="T48" fmla="*/ 98 w 98"/>
                <a:gd name="T49" fmla="*/ 48 h 97"/>
                <a:gd name="T50" fmla="*/ 97 w 98"/>
                <a:gd name="T51" fmla="*/ 39 h 97"/>
                <a:gd name="T52" fmla="*/ 94 w 98"/>
                <a:gd name="T53" fmla="*/ 30 h 97"/>
                <a:gd name="T54" fmla="*/ 90 w 98"/>
                <a:gd name="T55" fmla="*/ 21 h 97"/>
                <a:gd name="T56" fmla="*/ 84 w 98"/>
                <a:gd name="T57" fmla="*/ 14 h 97"/>
                <a:gd name="T58" fmla="*/ 76 w 98"/>
                <a:gd name="T59" fmla="*/ 7 h 97"/>
                <a:gd name="T60" fmla="*/ 67 w 98"/>
                <a:gd name="T61" fmla="*/ 3 h 97"/>
                <a:gd name="T62" fmla="*/ 59 w 98"/>
                <a:gd name="T63" fmla="*/ 1 h 97"/>
                <a:gd name="T64" fmla="*/ 49 w 98"/>
                <a:gd name="T6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97">
                  <a:moveTo>
                    <a:pt x="49" y="0"/>
                  </a:moveTo>
                  <a:lnTo>
                    <a:pt x="39" y="1"/>
                  </a:lnTo>
                  <a:lnTo>
                    <a:pt x="31" y="3"/>
                  </a:lnTo>
                  <a:lnTo>
                    <a:pt x="22" y="7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4" y="30"/>
                  </a:lnTo>
                  <a:lnTo>
                    <a:pt x="1" y="39"/>
                  </a:lnTo>
                  <a:lnTo>
                    <a:pt x="0" y="48"/>
                  </a:lnTo>
                  <a:lnTo>
                    <a:pt x="1" y="58"/>
                  </a:lnTo>
                  <a:lnTo>
                    <a:pt x="4" y="67"/>
                  </a:lnTo>
                  <a:lnTo>
                    <a:pt x="8" y="75"/>
                  </a:lnTo>
                  <a:lnTo>
                    <a:pt x="14" y="83"/>
                  </a:lnTo>
                  <a:lnTo>
                    <a:pt x="22" y="89"/>
                  </a:lnTo>
                  <a:lnTo>
                    <a:pt x="31" y="94"/>
                  </a:lnTo>
                  <a:lnTo>
                    <a:pt x="39" y="96"/>
                  </a:lnTo>
                  <a:lnTo>
                    <a:pt x="49" y="97"/>
                  </a:lnTo>
                  <a:lnTo>
                    <a:pt x="59" y="96"/>
                  </a:lnTo>
                  <a:lnTo>
                    <a:pt x="67" y="94"/>
                  </a:lnTo>
                  <a:lnTo>
                    <a:pt x="76" y="89"/>
                  </a:lnTo>
                  <a:lnTo>
                    <a:pt x="84" y="83"/>
                  </a:lnTo>
                  <a:lnTo>
                    <a:pt x="90" y="75"/>
                  </a:lnTo>
                  <a:lnTo>
                    <a:pt x="94" y="67"/>
                  </a:lnTo>
                  <a:lnTo>
                    <a:pt x="97" y="58"/>
                  </a:lnTo>
                  <a:lnTo>
                    <a:pt x="98" y="48"/>
                  </a:lnTo>
                  <a:lnTo>
                    <a:pt x="97" y="39"/>
                  </a:lnTo>
                  <a:lnTo>
                    <a:pt x="94" y="30"/>
                  </a:lnTo>
                  <a:lnTo>
                    <a:pt x="90" y="21"/>
                  </a:lnTo>
                  <a:lnTo>
                    <a:pt x="84" y="14"/>
                  </a:lnTo>
                  <a:lnTo>
                    <a:pt x="76" y="7"/>
                  </a:lnTo>
                  <a:lnTo>
                    <a:pt x="67" y="3"/>
                  </a:lnTo>
                  <a:lnTo>
                    <a:pt x="5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sp>
          <p:nvSpPr>
            <p:cNvPr id="23" name="Freeform 128"/>
            <p:cNvSpPr>
              <a:spLocks/>
            </p:cNvSpPr>
            <p:nvPr/>
          </p:nvSpPr>
          <p:spPr bwMode="auto">
            <a:xfrm>
              <a:off x="1954493" y="913834"/>
              <a:ext cx="101580" cy="103697"/>
            </a:xfrm>
            <a:custGeom>
              <a:avLst/>
              <a:gdLst>
                <a:gd name="T0" fmla="*/ 65 w 146"/>
                <a:gd name="T1" fmla="*/ 0 h 146"/>
                <a:gd name="T2" fmla="*/ 51 w 146"/>
                <a:gd name="T3" fmla="*/ 2 h 146"/>
                <a:gd name="T4" fmla="*/ 38 w 146"/>
                <a:gd name="T5" fmla="*/ 8 h 146"/>
                <a:gd name="T6" fmla="*/ 27 w 146"/>
                <a:gd name="T7" fmla="*/ 16 h 146"/>
                <a:gd name="T8" fmla="*/ 16 w 146"/>
                <a:gd name="T9" fmla="*/ 26 h 146"/>
                <a:gd name="T10" fmla="*/ 8 w 146"/>
                <a:gd name="T11" fmla="*/ 38 h 146"/>
                <a:gd name="T12" fmla="*/ 3 w 146"/>
                <a:gd name="T13" fmla="*/ 51 h 146"/>
                <a:gd name="T14" fmla="*/ 1 w 146"/>
                <a:gd name="T15" fmla="*/ 65 h 146"/>
                <a:gd name="T16" fmla="*/ 1 w 146"/>
                <a:gd name="T17" fmla="*/ 80 h 146"/>
                <a:gd name="T18" fmla="*/ 3 w 146"/>
                <a:gd name="T19" fmla="*/ 94 h 146"/>
                <a:gd name="T20" fmla="*/ 8 w 146"/>
                <a:gd name="T21" fmla="*/ 107 h 146"/>
                <a:gd name="T22" fmla="*/ 16 w 146"/>
                <a:gd name="T23" fmla="*/ 119 h 146"/>
                <a:gd name="T24" fmla="*/ 27 w 146"/>
                <a:gd name="T25" fmla="*/ 130 h 146"/>
                <a:gd name="T26" fmla="*/ 38 w 146"/>
                <a:gd name="T27" fmla="*/ 137 h 146"/>
                <a:gd name="T28" fmla="*/ 51 w 146"/>
                <a:gd name="T29" fmla="*/ 143 h 146"/>
                <a:gd name="T30" fmla="*/ 65 w 146"/>
                <a:gd name="T31" fmla="*/ 146 h 146"/>
                <a:gd name="T32" fmla="*/ 81 w 146"/>
                <a:gd name="T33" fmla="*/ 146 h 146"/>
                <a:gd name="T34" fmla="*/ 95 w 146"/>
                <a:gd name="T35" fmla="*/ 143 h 146"/>
                <a:gd name="T36" fmla="*/ 108 w 146"/>
                <a:gd name="T37" fmla="*/ 137 h 146"/>
                <a:gd name="T38" fmla="*/ 119 w 146"/>
                <a:gd name="T39" fmla="*/ 130 h 146"/>
                <a:gd name="T40" fmla="*/ 130 w 146"/>
                <a:gd name="T41" fmla="*/ 119 h 146"/>
                <a:gd name="T42" fmla="*/ 138 w 146"/>
                <a:gd name="T43" fmla="*/ 107 h 146"/>
                <a:gd name="T44" fmla="*/ 143 w 146"/>
                <a:gd name="T45" fmla="*/ 94 h 146"/>
                <a:gd name="T46" fmla="*/ 145 w 146"/>
                <a:gd name="T47" fmla="*/ 80 h 146"/>
                <a:gd name="T48" fmla="*/ 145 w 146"/>
                <a:gd name="T49" fmla="*/ 65 h 146"/>
                <a:gd name="T50" fmla="*/ 143 w 146"/>
                <a:gd name="T51" fmla="*/ 51 h 146"/>
                <a:gd name="T52" fmla="*/ 138 w 146"/>
                <a:gd name="T53" fmla="*/ 38 h 146"/>
                <a:gd name="T54" fmla="*/ 130 w 146"/>
                <a:gd name="T55" fmla="*/ 26 h 146"/>
                <a:gd name="T56" fmla="*/ 119 w 146"/>
                <a:gd name="T57" fmla="*/ 16 h 146"/>
                <a:gd name="T58" fmla="*/ 108 w 146"/>
                <a:gd name="T59" fmla="*/ 8 h 146"/>
                <a:gd name="T60" fmla="*/ 95 w 146"/>
                <a:gd name="T61" fmla="*/ 2 h 146"/>
                <a:gd name="T62" fmla="*/ 81 w 146"/>
                <a:gd name="T6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46">
                  <a:moveTo>
                    <a:pt x="73" y="0"/>
                  </a:moveTo>
                  <a:lnTo>
                    <a:pt x="65" y="0"/>
                  </a:lnTo>
                  <a:lnTo>
                    <a:pt x="58" y="1"/>
                  </a:lnTo>
                  <a:lnTo>
                    <a:pt x="51" y="2"/>
                  </a:lnTo>
                  <a:lnTo>
                    <a:pt x="45" y="4"/>
                  </a:lnTo>
                  <a:lnTo>
                    <a:pt x="38" y="8"/>
                  </a:lnTo>
                  <a:lnTo>
                    <a:pt x="32" y="12"/>
                  </a:lnTo>
                  <a:lnTo>
                    <a:pt x="27" y="16"/>
                  </a:lnTo>
                  <a:lnTo>
                    <a:pt x="21" y="21"/>
                  </a:lnTo>
                  <a:lnTo>
                    <a:pt x="16" y="26"/>
                  </a:lnTo>
                  <a:lnTo>
                    <a:pt x="11" y="32"/>
                  </a:lnTo>
                  <a:lnTo>
                    <a:pt x="8" y="38"/>
                  </a:lnTo>
                  <a:lnTo>
                    <a:pt x="5" y="44"/>
                  </a:lnTo>
                  <a:lnTo>
                    <a:pt x="3" y="51"/>
                  </a:lnTo>
                  <a:lnTo>
                    <a:pt x="2" y="58"/>
                  </a:lnTo>
                  <a:lnTo>
                    <a:pt x="1" y="65"/>
                  </a:lnTo>
                  <a:lnTo>
                    <a:pt x="0" y="72"/>
                  </a:lnTo>
                  <a:lnTo>
                    <a:pt x="1" y="80"/>
                  </a:lnTo>
                  <a:lnTo>
                    <a:pt x="2" y="87"/>
                  </a:lnTo>
                  <a:lnTo>
                    <a:pt x="3" y="94"/>
                  </a:lnTo>
                  <a:lnTo>
                    <a:pt x="5" y="100"/>
                  </a:lnTo>
                  <a:lnTo>
                    <a:pt x="8" y="107"/>
                  </a:lnTo>
                  <a:lnTo>
                    <a:pt x="11" y="113"/>
                  </a:lnTo>
                  <a:lnTo>
                    <a:pt x="16" y="119"/>
                  </a:lnTo>
                  <a:lnTo>
                    <a:pt x="21" y="124"/>
                  </a:lnTo>
                  <a:lnTo>
                    <a:pt x="27" y="130"/>
                  </a:lnTo>
                  <a:lnTo>
                    <a:pt x="32" y="134"/>
                  </a:lnTo>
                  <a:lnTo>
                    <a:pt x="38" y="137"/>
                  </a:lnTo>
                  <a:lnTo>
                    <a:pt x="45" y="140"/>
                  </a:lnTo>
                  <a:lnTo>
                    <a:pt x="51" y="143"/>
                  </a:lnTo>
                  <a:lnTo>
                    <a:pt x="58" y="145"/>
                  </a:lnTo>
                  <a:lnTo>
                    <a:pt x="65" y="146"/>
                  </a:lnTo>
                  <a:lnTo>
                    <a:pt x="73" y="146"/>
                  </a:lnTo>
                  <a:lnTo>
                    <a:pt x="81" y="146"/>
                  </a:lnTo>
                  <a:lnTo>
                    <a:pt x="88" y="145"/>
                  </a:lnTo>
                  <a:lnTo>
                    <a:pt x="95" y="143"/>
                  </a:lnTo>
                  <a:lnTo>
                    <a:pt x="101" y="140"/>
                  </a:lnTo>
                  <a:lnTo>
                    <a:pt x="108" y="137"/>
                  </a:lnTo>
                  <a:lnTo>
                    <a:pt x="114" y="134"/>
                  </a:lnTo>
                  <a:lnTo>
                    <a:pt x="119" y="130"/>
                  </a:lnTo>
                  <a:lnTo>
                    <a:pt x="125" y="124"/>
                  </a:lnTo>
                  <a:lnTo>
                    <a:pt x="130" y="119"/>
                  </a:lnTo>
                  <a:lnTo>
                    <a:pt x="135" y="113"/>
                  </a:lnTo>
                  <a:lnTo>
                    <a:pt x="138" y="107"/>
                  </a:lnTo>
                  <a:lnTo>
                    <a:pt x="141" y="100"/>
                  </a:lnTo>
                  <a:lnTo>
                    <a:pt x="143" y="94"/>
                  </a:lnTo>
                  <a:lnTo>
                    <a:pt x="144" y="87"/>
                  </a:lnTo>
                  <a:lnTo>
                    <a:pt x="145" y="80"/>
                  </a:lnTo>
                  <a:lnTo>
                    <a:pt x="146" y="72"/>
                  </a:lnTo>
                  <a:lnTo>
                    <a:pt x="145" y="65"/>
                  </a:lnTo>
                  <a:lnTo>
                    <a:pt x="144" y="58"/>
                  </a:lnTo>
                  <a:lnTo>
                    <a:pt x="143" y="51"/>
                  </a:lnTo>
                  <a:lnTo>
                    <a:pt x="141" y="44"/>
                  </a:lnTo>
                  <a:lnTo>
                    <a:pt x="138" y="38"/>
                  </a:lnTo>
                  <a:lnTo>
                    <a:pt x="135" y="32"/>
                  </a:lnTo>
                  <a:lnTo>
                    <a:pt x="130" y="26"/>
                  </a:lnTo>
                  <a:lnTo>
                    <a:pt x="125" y="21"/>
                  </a:lnTo>
                  <a:lnTo>
                    <a:pt x="119" y="16"/>
                  </a:lnTo>
                  <a:lnTo>
                    <a:pt x="114" y="12"/>
                  </a:lnTo>
                  <a:lnTo>
                    <a:pt x="108" y="8"/>
                  </a:lnTo>
                  <a:lnTo>
                    <a:pt x="101" y="4"/>
                  </a:lnTo>
                  <a:lnTo>
                    <a:pt x="95" y="2"/>
                  </a:lnTo>
                  <a:lnTo>
                    <a:pt x="88" y="1"/>
                  </a:lnTo>
                  <a:lnTo>
                    <a:pt x="81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96" tIns="60948" rIns="121896" bIns="60948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</p:grpSp>
      <p:sp>
        <p:nvSpPr>
          <p:cNvPr id="24" name="Freeform 5"/>
          <p:cNvSpPr>
            <a:spLocks noChangeArrowheads="1"/>
          </p:cNvSpPr>
          <p:nvPr/>
        </p:nvSpPr>
        <p:spPr bwMode="auto">
          <a:xfrm>
            <a:off x="696035" y="3202111"/>
            <a:ext cx="453780" cy="453778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BA8437-7728-4AD3-A489-6A060EE9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212" y="841470"/>
            <a:ext cx="3413312" cy="2334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D0AF45-EA5B-4435-97B7-05946E2A1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800" y="3915044"/>
            <a:ext cx="4350137" cy="177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64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C93F79F2-18CD-0946-9C79-04BF229D903B}"/>
              </a:ext>
            </a:extLst>
          </p:cNvPr>
          <p:cNvCxnSpPr>
            <a:cxnSpLocks/>
          </p:cNvCxnSpPr>
          <p:nvPr/>
        </p:nvCxnSpPr>
        <p:spPr>
          <a:xfrm>
            <a:off x="6527637" y="3116455"/>
            <a:ext cx="0" cy="612231"/>
          </a:xfrm>
          <a:prstGeom prst="line">
            <a:avLst/>
          </a:prstGeom>
          <a:ln w="12700">
            <a:solidFill>
              <a:srgbClr val="003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9"/>
          <a:stretch/>
        </p:blipFill>
        <p:spPr>
          <a:xfrm>
            <a:off x="-115748" y="-95535"/>
            <a:ext cx="12307748" cy="695746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280317" y="2109135"/>
            <a:ext cx="7515617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bg1"/>
                </a:solidFill>
                <a:latin typeface="Montserrat" pitchFamily="2" charset="77"/>
              </a:rPr>
              <a:t>GRACIAS</a:t>
            </a:r>
            <a:endParaRPr lang="es-GT" sz="40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438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6255138" cy="71553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rgbClr val="003353"/>
                </a:solidFill>
                <a:latin typeface="Montserrat" pitchFamily="2" charset="77"/>
              </a:rPr>
              <a:t>Ejecución Presupuestaria por Grupo de Gasto 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" y="1741118"/>
            <a:ext cx="3754233" cy="3569918"/>
          </a:xfrm>
        </p:spPr>
        <p:txBody>
          <a:bodyPr>
            <a:normAutofit/>
          </a:bodyPr>
          <a:lstStyle/>
          <a:p>
            <a:endParaRPr lang="es-GT" b="1" dirty="0"/>
          </a:p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asignado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  (Q. 102.89)</a:t>
            </a:r>
          </a:p>
          <a:p>
            <a:pPr>
              <a:spcBef>
                <a:spcPct val="0"/>
              </a:spcBef>
            </a:pP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vigente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  (Q. 102.89)</a:t>
            </a:r>
          </a:p>
          <a:p>
            <a:pPr>
              <a:spcBef>
                <a:spcPct val="0"/>
              </a:spcBef>
            </a:pP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ejecutado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  (Q. 26.58)</a:t>
            </a:r>
          </a:p>
          <a:p>
            <a:pPr>
              <a:spcBef>
                <a:spcPct val="0"/>
              </a:spcBef>
            </a:pP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Saldo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por ejecutar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  (Q. 76.31)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69A2F06-2FDD-4555-B455-B8D9257AEE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701031"/>
              </p:ext>
            </p:extLst>
          </p:nvPr>
        </p:nvGraphicFramePr>
        <p:xfrm>
          <a:off x="3799687" y="1261637"/>
          <a:ext cx="7711732" cy="4586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020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GT" sz="2400" b="1" dirty="0">
                <a:solidFill>
                  <a:srgbClr val="003353"/>
                </a:solidFill>
                <a:latin typeface="Montserrat" pitchFamily="2" charset="77"/>
              </a:rPr>
              <a:t>Importancia de la erogación en Servicios Personales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5256543"/>
            <a:ext cx="5390369" cy="100307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vigente  (Q. 77.44)</a:t>
            </a: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ejecutado  (Q. 23.70)</a:t>
            </a: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Saldo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por ejecutar  (Q. 53.74)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2394B1-81AB-2D43-86E5-EDE326CA93F8}"/>
              </a:ext>
            </a:extLst>
          </p:cNvPr>
          <p:cNvSpPr txBox="1"/>
          <p:nvPr/>
        </p:nvSpPr>
        <p:spPr>
          <a:xfrm>
            <a:off x="551146" y="1479985"/>
            <a:ext cx="450937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1600" dirty="0">
                <a:solidFill>
                  <a:srgbClr val="002060"/>
                </a:solidFill>
                <a:latin typeface="Montserrat" panose="00000500000000000000"/>
              </a:rPr>
              <a:t>De conformidad con su naturaleza, SEGEPLAN es el órgano de planificación del Estado y de apoyo a las atribuciones de la Presidencia de la República, siendo el encargado de formular y trasladar las directrices que permitan el cumplimiento de la visión estratégica del desarrollo, contenida en el Plan Nacional de Desarrollo y que se concreta en el Sistema Nacional de Planificación mediante las prioridades nacionales del desarrollo.</a:t>
            </a:r>
          </a:p>
          <a:p>
            <a:pPr algn="just"/>
            <a:endParaRPr lang="es-CR" sz="1600" dirty="0">
              <a:solidFill>
                <a:srgbClr val="002060"/>
              </a:solidFill>
              <a:latin typeface="Montserrat" panose="00000500000000000000"/>
            </a:endParaRPr>
          </a:p>
          <a:p>
            <a:pPr algn="just"/>
            <a:r>
              <a:rPr lang="es-CR" sz="1600" dirty="0">
                <a:solidFill>
                  <a:srgbClr val="002060"/>
                </a:solidFill>
                <a:latin typeface="Montserrat" panose="00000500000000000000"/>
              </a:rPr>
              <a:t>Para el cumplimiento de lo anterior, se hace necesario contar con el personal que facilite la asesoría a las entidades, así como el personal de apoyo, cuyo gasto se concentra principalmente en la clasificación de "Servicios personales", siendo el mayor rubro de gasto de la institución.</a:t>
            </a:r>
            <a:endParaRPr lang="es-GT" sz="1600" dirty="0">
              <a:solidFill>
                <a:srgbClr val="002060"/>
              </a:solidFill>
              <a:latin typeface="Montserrat" panose="0000050000000000000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7D86B2E-5BF7-4243-970D-F87AFB5B39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7832182"/>
              </p:ext>
            </p:extLst>
          </p:nvPr>
        </p:nvGraphicFramePr>
        <p:xfrm>
          <a:off x="5732743" y="1512442"/>
          <a:ext cx="5565733" cy="351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667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GT" sz="2400" b="1" dirty="0">
                <a:solidFill>
                  <a:srgbClr val="003353"/>
                </a:solidFill>
                <a:latin typeface="Montserrat" pitchFamily="2" charset="77"/>
              </a:rPr>
              <a:t>Ejecución Presupuestaria de la Inversión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531" y="5239628"/>
            <a:ext cx="5390369" cy="100307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vigente  (Q. 3.49)</a:t>
            </a: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ejecutado  (Q. 0.09)</a:t>
            </a: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Saldo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por ejecutar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 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(Q. 3.40)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858E7A0-A2D9-42A2-855E-EA11B92DF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261364"/>
              </p:ext>
            </p:extLst>
          </p:nvPr>
        </p:nvGraphicFramePr>
        <p:xfrm>
          <a:off x="2480153" y="1453019"/>
          <a:ext cx="6375747" cy="358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764455"/>
            <a:ext cx="493914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600" dirty="0">
                <a:solidFill>
                  <a:srgbClr val="00568B"/>
                </a:solidFill>
                <a:latin typeface="Montserrat Medium" pitchFamily="2" charset="77"/>
              </a:rPr>
              <a:t>Equipamiento</a:t>
            </a:r>
            <a:endParaRPr lang="es-GT" sz="1600" dirty="0">
              <a:solidFill>
                <a:srgbClr val="00568B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221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GT" sz="2400" b="1" dirty="0">
                <a:solidFill>
                  <a:srgbClr val="003353"/>
                </a:solidFill>
                <a:latin typeface="Montserrat" pitchFamily="2" charset="77"/>
              </a:rPr>
              <a:t>Ejecución Presupuestaria por Principales Finalidades 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117" y="5235879"/>
            <a:ext cx="5390369" cy="100307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vigente  (Q. 102.89)</a:t>
            </a: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Presupuesto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ejecutado  (Q. 26.58)</a:t>
            </a: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Saldo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por ejecutar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  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(Q. 76.31)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A1A3BDD-6869-4F13-BE5A-BA5A86738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816815"/>
              </p:ext>
            </p:extLst>
          </p:nvPr>
        </p:nvGraphicFramePr>
        <p:xfrm>
          <a:off x="1923691" y="1097168"/>
          <a:ext cx="7408201" cy="4013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529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rgbClr val="003353"/>
                </a:solidFill>
                <a:latin typeface="Montserrat" pitchFamily="2" charset="77"/>
              </a:rPr>
              <a:t>Ejecución presupuestaria por ubicación geográfica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022" y="2631041"/>
            <a:ext cx="4676200" cy="1003071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I. Región Metropolitana: </a:t>
            </a: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Guatemala</a:t>
            </a:r>
          </a:p>
          <a:p>
            <a:pPr marL="0" indent="0" algn="r">
              <a:spcBef>
                <a:spcPct val="0"/>
              </a:spcBef>
              <a:buNone/>
            </a:pP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  <a:p>
            <a:pPr marL="0" indent="0" algn="r">
              <a:spcBef>
                <a:spcPct val="0"/>
              </a:spcBef>
              <a:buNone/>
            </a:pPr>
            <a:r>
              <a:rPr lang="es-GT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Guatemala </a:t>
            </a:r>
            <a:r>
              <a:rPr lang="es-GT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Q. 26,579,079.91</a:t>
            </a:r>
          </a:p>
          <a:p>
            <a:pPr>
              <a:spcBef>
                <a:spcPct val="0"/>
              </a:spcBef>
            </a:pPr>
            <a:endParaRPr lang="es-GT" sz="2000" dirty="0">
              <a:solidFill>
                <a:srgbClr val="003353"/>
              </a:solidFill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22" y="1828800"/>
            <a:ext cx="4334061" cy="4376803"/>
          </a:xfrm>
          <a:prstGeom prst="rect">
            <a:avLst/>
          </a:prstGeom>
        </p:spPr>
      </p:pic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 txBox="1">
            <a:spLocks/>
          </p:cNvSpPr>
          <p:nvPr/>
        </p:nvSpPr>
        <p:spPr>
          <a:xfrm>
            <a:off x="1764083" y="1242165"/>
            <a:ext cx="4824608" cy="624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s-GT" sz="16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Distribución geográfica del presupuesto total ejecutado por región</a:t>
            </a:r>
          </a:p>
        </p:txBody>
      </p:sp>
      <p:sp>
        <p:nvSpPr>
          <p:cNvPr id="3" name="Llamada con línea 2 2"/>
          <p:cNvSpPr/>
          <p:nvPr/>
        </p:nvSpPr>
        <p:spPr>
          <a:xfrm>
            <a:off x="4314173" y="4463496"/>
            <a:ext cx="1046967" cy="521863"/>
          </a:xfrm>
          <a:prstGeom prst="borderCallout2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Montserrat" panose="00000500000000000000"/>
              </a:rPr>
              <a:t>I. Q. 26.57</a:t>
            </a:r>
            <a:endParaRPr lang="es-GT" sz="1400" b="1" dirty="0">
              <a:solidFill>
                <a:srgbClr val="002060"/>
              </a:solidFill>
              <a:latin typeface="Montserrat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4475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Conector recto 157">
            <a:extLst>
              <a:ext uri="{FF2B5EF4-FFF2-40B4-BE49-F238E27FC236}">
                <a16:creationId xmlns:a16="http://schemas.microsoft.com/office/drawing/2014/main" id="{C93F79F2-18CD-0946-9C79-04BF229D903B}"/>
              </a:ext>
            </a:extLst>
          </p:cNvPr>
          <p:cNvCxnSpPr>
            <a:cxnSpLocks/>
          </p:cNvCxnSpPr>
          <p:nvPr/>
        </p:nvCxnSpPr>
        <p:spPr>
          <a:xfrm>
            <a:off x="6527637" y="3116455"/>
            <a:ext cx="0" cy="612231"/>
          </a:xfrm>
          <a:prstGeom prst="line">
            <a:avLst/>
          </a:prstGeom>
          <a:ln w="12700">
            <a:solidFill>
              <a:srgbClr val="003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391486" y="2466900"/>
            <a:ext cx="7515617" cy="715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800" b="1" dirty="0">
                <a:solidFill>
                  <a:schemeClr val="bg1"/>
                </a:solidFill>
                <a:latin typeface="Montserrat" pitchFamily="2" charset="77"/>
              </a:rPr>
              <a:t>RENDICIÓN DE CUENTAS</a:t>
            </a:r>
            <a:endParaRPr lang="es-GT" sz="4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2217402" y="3471129"/>
            <a:ext cx="8114303" cy="20528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4000" b="1" dirty="0">
                <a:solidFill>
                  <a:srgbClr val="00B0F0"/>
                </a:solidFill>
                <a:latin typeface="Montserrat" pitchFamily="2" charset="77"/>
              </a:rPr>
              <a:t>PARTE ESPECÍFICA</a:t>
            </a:r>
          </a:p>
          <a:p>
            <a:pPr algn="ctr"/>
            <a:r>
              <a:rPr lang="es-MX" sz="4000" b="1" dirty="0">
                <a:solidFill>
                  <a:srgbClr val="00B0F0"/>
                </a:solidFill>
                <a:latin typeface="Montserrat" pitchFamily="2" charset="77"/>
              </a:rPr>
              <a:t>RESULTADOS Y AVANCES</a:t>
            </a:r>
          </a:p>
          <a:p>
            <a:pPr algn="ctr"/>
            <a:r>
              <a:rPr lang="es-MX" sz="4000" b="1" dirty="0">
                <a:solidFill>
                  <a:srgbClr val="00B0F0"/>
                </a:solidFill>
                <a:latin typeface="Montserrat" pitchFamily="2" charset="77"/>
              </a:rPr>
              <a:t>PRIMER CUATRIMESTRE 2021</a:t>
            </a:r>
            <a:endParaRPr lang="es-GT" sz="4000" b="1" dirty="0">
              <a:solidFill>
                <a:srgbClr val="00B0F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2298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6">
            <a:extLst>
              <a:ext uri="{FF2B5EF4-FFF2-40B4-BE49-F238E27FC236}">
                <a16:creationId xmlns:a16="http://schemas.microsoft.com/office/drawing/2014/main" id="{0246042C-1ABA-4355-A47C-701F270E7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913" y="1809351"/>
            <a:ext cx="8140996" cy="1211679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lang="es-MX" sz="2000" b="1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46.1 </a:t>
            </a:r>
            <a:r>
              <a:rPr lang="es-MX" sz="2000" dirty="0">
                <a:solidFill>
                  <a:srgbClr val="003353"/>
                </a:solidFill>
                <a:latin typeface="Montserrat" pitchFamily="2" charset="77"/>
                <a:ea typeface="+mj-ea"/>
                <a:cs typeface="+mj-cs"/>
              </a:rPr>
              <a:t>Entidades e instituciones públicas y Sistema de Consejos de Desarrollo, asesorados y/o asistidos técnicamente en procesos de políticas públicas, planificación y programación, con orientación a resultados, en el marco de las Prioridades Nacionales de Desarrollo.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7515617" cy="715530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rgbClr val="003353"/>
                </a:solidFill>
                <a:latin typeface="Montserrat" pitchFamily="2" charset="77"/>
              </a:rPr>
              <a:t>Principales Resultados y Avances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49826" y="3340291"/>
            <a:ext cx="9815014" cy="1808324"/>
            <a:chOff x="1094096" y="2795518"/>
            <a:chExt cx="9815014" cy="1808324"/>
          </a:xfrm>
        </p:grpSpPr>
        <p:sp>
          <p:nvSpPr>
            <p:cNvPr id="12" name="Rectángulo redondeado 11"/>
            <p:cNvSpPr/>
            <p:nvPr/>
          </p:nvSpPr>
          <p:spPr>
            <a:xfrm>
              <a:off x="6085765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Presupuesto Inicial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8723194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Presupuesto Ejecutado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8" name="Rectángulo redondeado 37"/>
            <p:cNvSpPr/>
            <p:nvPr/>
          </p:nvSpPr>
          <p:spPr>
            <a:xfrm>
              <a:off x="1094096" y="2797791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Meta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39" name="Rectángulo redondeado 38"/>
            <p:cNvSpPr/>
            <p:nvPr/>
          </p:nvSpPr>
          <p:spPr>
            <a:xfrm>
              <a:off x="3448336" y="2795518"/>
              <a:ext cx="1746913" cy="1094093"/>
            </a:xfrm>
            <a:prstGeom prst="round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latin typeface="Montserrat" panose="00000500000000000000"/>
                </a:rPr>
                <a:t>Meta Ejecutada</a:t>
              </a:r>
              <a:endParaRPr lang="es-GT" b="1" dirty="0">
                <a:latin typeface="Montserrat" panose="00000500000000000000"/>
              </a:endParaRPr>
            </a:p>
          </p:txBody>
        </p:sp>
        <p:sp>
          <p:nvSpPr>
            <p:cNvPr id="40" name="Rectángulo redondeado 39"/>
            <p:cNvSpPr/>
            <p:nvPr/>
          </p:nvSpPr>
          <p:spPr>
            <a:xfrm>
              <a:off x="6524768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Q. 52.24 Millones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1" name="Rectángulo redondeado 40"/>
            <p:cNvSpPr/>
            <p:nvPr/>
          </p:nvSpPr>
          <p:spPr>
            <a:xfrm>
              <a:off x="9162197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Q. 15.88 Millones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2" name="Rectángulo redondeado 41"/>
            <p:cNvSpPr/>
            <p:nvPr/>
          </p:nvSpPr>
          <p:spPr>
            <a:xfrm>
              <a:off x="1533099" y="3771329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501 Entidades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  <p:sp>
          <p:nvSpPr>
            <p:cNvPr id="43" name="Rectángulo redondeado 42"/>
            <p:cNvSpPr/>
            <p:nvPr/>
          </p:nvSpPr>
          <p:spPr>
            <a:xfrm>
              <a:off x="3887339" y="3769056"/>
              <a:ext cx="1746913" cy="83251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b="1" dirty="0">
                  <a:solidFill>
                    <a:srgbClr val="002060"/>
                  </a:solidFill>
                  <a:latin typeface="Montserrat" panose="00000500000000000000"/>
                </a:rPr>
                <a:t>456 Entidades</a:t>
              </a:r>
              <a:endParaRPr lang="es-GT" b="1" dirty="0">
                <a:solidFill>
                  <a:srgbClr val="002060"/>
                </a:solidFill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466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2410</TotalTime>
  <Words>1228</Words>
  <Application>Microsoft Office PowerPoint</Application>
  <PresentationFormat>Panorámica</PresentationFormat>
  <Paragraphs>177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Montserrat</vt:lpstr>
      <vt:lpstr>Montserrat Medium</vt:lpstr>
      <vt:lpstr>Tema de Office</vt:lpstr>
      <vt:lpstr>Presentación de PowerPoint</vt:lpstr>
      <vt:lpstr>Presentación de PowerPoint</vt:lpstr>
      <vt:lpstr>Ejecución Presupuestaria por Grupo de Gasto </vt:lpstr>
      <vt:lpstr>Importancia de la erogación en Servicios Personales </vt:lpstr>
      <vt:lpstr>Ejecución Presupuestaria de la Inversión </vt:lpstr>
      <vt:lpstr>Ejecución Presupuestaria por Principales Finalidades </vt:lpstr>
      <vt:lpstr>Ejecución presupuestaria por ubicación geográfica</vt:lpstr>
      <vt:lpstr>Presentación de PowerPoint</vt:lpstr>
      <vt:lpstr>Principales Resultados y Avances</vt:lpstr>
      <vt:lpstr>Principales Resultados y Avances</vt:lpstr>
      <vt:lpstr>Principales Resultados y Avances</vt:lpstr>
      <vt:lpstr>Presentación de PowerPoint</vt:lpstr>
      <vt:lpstr>Asesorías especializadas</vt:lpstr>
      <vt:lpstr>Transparentando la inversión pública</vt:lpstr>
      <vt:lpstr>Presentación de PowerPoint</vt:lpstr>
      <vt:lpstr>Mejorando la calidad de la planificación</vt:lpstr>
      <vt:lpstr>Implementación de meta PGG de ordenamiento territorial</vt:lpstr>
      <vt:lpstr>Cooperación para el desarrollo</vt:lpstr>
      <vt:lpstr>Presentación de PowerPoint</vt:lpstr>
      <vt:lpstr>Asesoría en Gabinetes Específicos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José Carlos Boanerges Leppe de León</cp:lastModifiedBy>
  <cp:revision>55</cp:revision>
  <dcterms:created xsi:type="dcterms:W3CDTF">2021-05-04T19:30:50Z</dcterms:created>
  <dcterms:modified xsi:type="dcterms:W3CDTF">2021-05-13T18:22:12Z</dcterms:modified>
</cp:coreProperties>
</file>